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1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Presentation</a:t>
            </a:r>
            <a:r>
              <a:rPr lang="en-US" baseline="0" dirty="0" smtClean="0"/>
              <a:t> slide for courses, classes, lectures et 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4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l="-9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6/17/2015 10:07 AM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6/17/2015 10:07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6/17/2015 10:07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6/17/2015 10:07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 descr="sm_glob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1688453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6/17/2015 10:07 AM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6/17/2015 10:07 AM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onD5UOP5z_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8X5F9xuwy3k" TargetMode="External"/><Relationship Id="rId2" Type="http://schemas.openxmlformats.org/officeDocument/2006/relationships/hyperlink" Target="https://youtu.be/_RBW2bcMzuU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al_gore_warns_on_latest_climate_trends?language=en#t-967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Vx6cRBtm7c" TargetMode="External"/><Relationship Id="rId2" Type="http://schemas.openxmlformats.org/officeDocument/2006/relationships/hyperlink" Target="https://youtu.be/k2lvExRwDI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VIEWS OF OUR WORLD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World-System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The capitalist world economy is a global system in which there is an international division of labour</a:t>
            </a:r>
          </a:p>
          <a:p>
            <a:pPr lvl="1"/>
            <a:r>
              <a:rPr lang="en-CA" dirty="0" smtClean="0"/>
              <a:t>Core nations – most economically advanced</a:t>
            </a:r>
          </a:p>
          <a:p>
            <a:pPr lvl="1"/>
            <a:r>
              <a:rPr lang="en-CA" dirty="0" smtClean="0"/>
              <a:t>Peripheral – poorest, least developed, dependent</a:t>
            </a:r>
          </a:p>
          <a:p>
            <a:pPr lvl="1"/>
            <a:r>
              <a:rPr lang="en-CA" dirty="0" smtClean="0"/>
              <a:t>Semi-peripheral – semi-industrialized, process and manufacture natural resources</a:t>
            </a:r>
          </a:p>
          <a:p>
            <a:pPr lvl="1"/>
            <a:r>
              <a:rPr lang="en-CA" dirty="0" smtClean="0"/>
              <a:t>Upward and downward mobility is possible – </a:t>
            </a:r>
            <a:r>
              <a:rPr lang="en-CA" dirty="0" err="1" smtClean="0"/>
              <a:t>ie</a:t>
            </a:r>
            <a:r>
              <a:rPr lang="en-CA" dirty="0" smtClean="0"/>
              <a:t>. Japan, China</a:t>
            </a:r>
          </a:p>
          <a:p>
            <a:pPr marL="36576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730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New International Division of Labour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Commodity production can be divided and assigned to areas that are most profitable</a:t>
            </a:r>
          </a:p>
          <a:p>
            <a:r>
              <a:rPr lang="en-CA" dirty="0" smtClean="0"/>
              <a:t>Based on free trade and investment between countries</a:t>
            </a:r>
          </a:p>
          <a:p>
            <a:pPr lvl="1"/>
            <a:r>
              <a:rPr lang="en-CA" dirty="0" smtClean="0"/>
              <a:t>Promoted by trade liberalization agreements that remove or reduce restrictions</a:t>
            </a:r>
          </a:p>
          <a:p>
            <a:pPr lvl="1"/>
            <a:r>
              <a:rPr lang="en-CA" dirty="0" err="1" smtClean="0"/>
              <a:t>ie</a:t>
            </a:r>
            <a:r>
              <a:rPr lang="en-CA" dirty="0" smtClean="0"/>
              <a:t>. Taxes, licensing, regulations</a:t>
            </a:r>
          </a:p>
          <a:p>
            <a:r>
              <a:rPr lang="en-CA" dirty="0" smtClean="0"/>
              <a:t>Investment is thought to create jobs, however, profits do not typically stay in the country</a:t>
            </a:r>
          </a:p>
        </p:txBody>
      </p:sp>
    </p:spTree>
    <p:extLst>
      <p:ext uri="{BB962C8B-B14F-4D97-AF65-F5344CB8AC3E}">
        <p14:creationId xmlns:p14="http://schemas.microsoft.com/office/powerpoint/2010/main" val="30132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LABOUR LAW AND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153400" cy="4495800"/>
          </a:xfrm>
        </p:spPr>
        <p:txBody>
          <a:bodyPr/>
          <a:lstStyle/>
          <a:p>
            <a:r>
              <a:rPr lang="en-CA" dirty="0">
                <a:hlinkClick r:id="rId2"/>
              </a:rPr>
              <a:t>https://</a:t>
            </a:r>
            <a:r>
              <a:rPr lang="en-CA" dirty="0" smtClean="0">
                <a:hlinkClick r:id="rId2"/>
              </a:rPr>
              <a:t>youtu.be/onD5UOP5z_c</a:t>
            </a:r>
            <a:endParaRPr lang="en-CA" dirty="0" smtClean="0"/>
          </a:p>
          <a:p>
            <a:endParaRPr lang="en-CA" dirty="0"/>
          </a:p>
          <a:p>
            <a:pPr marL="0" indent="0">
              <a:buNone/>
            </a:pPr>
            <a:r>
              <a:rPr lang="en-CA" b="1" i="1" dirty="0" smtClean="0"/>
              <a:t>What is the impact of this on Canadian society?</a:t>
            </a:r>
          </a:p>
          <a:p>
            <a:pPr marL="0" indent="0">
              <a:buNone/>
            </a:pPr>
            <a:endParaRPr lang="en-CA" b="1" i="1" dirty="0"/>
          </a:p>
        </p:txBody>
      </p:sp>
    </p:spTree>
    <p:extLst>
      <p:ext uri="{BB962C8B-B14F-4D97-AF65-F5344CB8AC3E}">
        <p14:creationId xmlns:p14="http://schemas.microsoft.com/office/powerpoint/2010/main" val="117388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TRANSNATIONAL CORPORATIONS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Corporations that have operations in two or more countries</a:t>
            </a:r>
          </a:p>
          <a:p>
            <a:r>
              <a:rPr lang="en-CA" dirty="0" smtClean="0"/>
              <a:t>Often have manufacturing plants and markets around the world</a:t>
            </a:r>
          </a:p>
          <a:p>
            <a:pPr marL="0" indent="0">
              <a:buNone/>
            </a:pPr>
            <a:r>
              <a:rPr lang="en-CA" dirty="0" smtClean="0"/>
              <a:t>APPLE:</a:t>
            </a:r>
          </a:p>
          <a:p>
            <a:r>
              <a:rPr lang="en-CA" dirty="0" smtClean="0">
                <a:hlinkClick r:id="rId2"/>
              </a:rPr>
              <a:t>https</a:t>
            </a:r>
            <a:r>
              <a:rPr lang="en-CA" dirty="0">
                <a:hlinkClick r:id="rId2"/>
              </a:rPr>
              <a:t>://youtu.be/_</a:t>
            </a:r>
            <a:r>
              <a:rPr lang="en-CA" dirty="0" smtClean="0">
                <a:hlinkClick r:id="rId2"/>
              </a:rPr>
              <a:t>RBW2bcMzuU</a:t>
            </a:r>
            <a:endParaRPr lang="en-CA" dirty="0"/>
          </a:p>
          <a:p>
            <a:pPr marL="0" indent="0">
              <a:buNone/>
            </a:pPr>
            <a:r>
              <a:rPr lang="en-CA" b="1" i="1" dirty="0" smtClean="0"/>
              <a:t>Would APPLE be able to succeed in Canada?</a:t>
            </a:r>
          </a:p>
          <a:p>
            <a:pPr marL="0" indent="0">
              <a:buNone/>
            </a:pPr>
            <a:r>
              <a:rPr lang="en-CA" dirty="0" smtClean="0"/>
              <a:t>GM:</a:t>
            </a:r>
          </a:p>
          <a:p>
            <a:pPr marL="0" indent="0">
              <a:buNone/>
            </a:pPr>
            <a:r>
              <a:rPr lang="en-CA" b="1" i="1" dirty="0" smtClean="0">
                <a:hlinkClick r:id="rId3"/>
              </a:rPr>
              <a:t>https</a:t>
            </a:r>
            <a:r>
              <a:rPr lang="en-CA" b="1" i="1" dirty="0">
                <a:hlinkClick r:id="rId3"/>
              </a:rPr>
              <a:t>://</a:t>
            </a:r>
            <a:r>
              <a:rPr lang="en-CA" b="1" i="1" dirty="0" smtClean="0">
                <a:hlinkClick r:id="rId3"/>
              </a:rPr>
              <a:t>youtu.be/8X5F9xuwy3k</a:t>
            </a:r>
            <a:endParaRPr lang="en-CA" b="1" i="1" dirty="0" smtClean="0"/>
          </a:p>
          <a:p>
            <a:pPr marL="0" indent="0">
              <a:buNone/>
            </a:pPr>
            <a:endParaRPr lang="en-CA" b="1" i="1" dirty="0"/>
          </a:p>
        </p:txBody>
      </p:sp>
    </p:spTree>
    <p:extLst>
      <p:ext uri="{BB962C8B-B14F-4D97-AF65-F5344CB8AC3E}">
        <p14:creationId xmlns:p14="http://schemas.microsoft.com/office/powerpoint/2010/main" val="16126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NON-ECONOMIC ASPECTS OF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Political Globalization</a:t>
            </a:r>
          </a:p>
          <a:p>
            <a:pPr lvl="1"/>
            <a:r>
              <a:rPr lang="en-CA" dirty="0" smtClean="0"/>
              <a:t>World politics is becoming more integrated, reducing the importance of “nation-states”</a:t>
            </a:r>
          </a:p>
          <a:p>
            <a:pPr lvl="1"/>
            <a:r>
              <a:rPr lang="en-CA" dirty="0" smtClean="0"/>
              <a:t>“multilateralism” involves the world community in global initiatives – </a:t>
            </a:r>
            <a:r>
              <a:rPr lang="en-CA" dirty="0" err="1" smtClean="0"/>
              <a:t>ie</a:t>
            </a:r>
            <a:r>
              <a:rPr lang="en-CA" dirty="0" smtClean="0"/>
              <a:t>. Disease, financial crises, climate change, security</a:t>
            </a:r>
          </a:p>
          <a:p>
            <a:pPr lvl="1"/>
            <a:r>
              <a:rPr lang="en-CA" dirty="0" smtClean="0"/>
              <a:t>The emergence of international groups is a growing trend</a:t>
            </a:r>
          </a:p>
          <a:p>
            <a:pPr lvl="2"/>
            <a:r>
              <a:rPr lang="en-CA" dirty="0" smtClean="0"/>
              <a:t>United Nations</a:t>
            </a:r>
          </a:p>
          <a:p>
            <a:pPr lvl="2"/>
            <a:r>
              <a:rPr lang="en-CA" dirty="0" smtClean="0"/>
              <a:t>World Health Organization</a:t>
            </a:r>
          </a:p>
          <a:p>
            <a:pPr lvl="2"/>
            <a:r>
              <a:rPr lang="en-CA" dirty="0" smtClean="0"/>
              <a:t>World Bank</a:t>
            </a:r>
          </a:p>
          <a:p>
            <a:pPr lvl="2"/>
            <a:r>
              <a:rPr lang="en-CA" dirty="0" smtClean="0"/>
              <a:t>International Monetary Fund</a:t>
            </a:r>
          </a:p>
          <a:p>
            <a:pPr marL="365760" lvl="1" indent="0">
              <a:buNone/>
            </a:pPr>
            <a:r>
              <a:rPr lang="en-CA" b="1" i="1" dirty="0" smtClean="0"/>
              <a:t>Are these organizations effective in carrying out their mandates?</a:t>
            </a:r>
          </a:p>
        </p:txBody>
      </p:sp>
    </p:spTree>
    <p:extLst>
      <p:ext uri="{BB962C8B-B14F-4D97-AF65-F5344CB8AC3E}">
        <p14:creationId xmlns:p14="http://schemas.microsoft.com/office/powerpoint/2010/main" val="91857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Environmental Effects</a:t>
            </a:r>
          </a:p>
          <a:p>
            <a:pPr lvl="1"/>
            <a:r>
              <a:rPr lang="en-CA" dirty="0">
                <a:hlinkClick r:id="rId2"/>
              </a:rPr>
              <a:t>http</a:t>
            </a:r>
            <a:r>
              <a:rPr lang="en-CA">
                <a:hlinkClick r:id="rId2"/>
              </a:rPr>
              <a:t>://</a:t>
            </a:r>
            <a:r>
              <a:rPr lang="en-CA" smtClean="0">
                <a:hlinkClick r:id="rId2"/>
              </a:rPr>
              <a:t>www.ted.com/talks/al_gore_warns_on_latest_climate_trends?language=en#t-9672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616725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i="1" dirty="0" smtClean="0"/>
              <a:t>The process by which societies, cultures, politics, and economies around the world are becoming increasingly integrated</a:t>
            </a:r>
          </a:p>
          <a:p>
            <a:r>
              <a:rPr lang="en-CA" u="sng" dirty="0" smtClean="0"/>
              <a:t>Economic globalization</a:t>
            </a:r>
            <a:endParaRPr lang="en-CA" dirty="0"/>
          </a:p>
          <a:p>
            <a:pPr lvl="1"/>
            <a:r>
              <a:rPr lang="en-CA" dirty="0" smtClean="0"/>
              <a:t>the process of increasing economic integration between countries</a:t>
            </a:r>
          </a:p>
          <a:p>
            <a:pPr lvl="2"/>
            <a:r>
              <a:rPr lang="en-CA" dirty="0" smtClean="0"/>
              <a:t>Production, markets, technology, industries</a:t>
            </a:r>
          </a:p>
          <a:p>
            <a:pPr lvl="1"/>
            <a:r>
              <a:rPr lang="en-CA" dirty="0" smtClean="0"/>
              <a:t>sharing of capital, production, labour, markets, technology and resources leads to lower prices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722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Opposing Views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allows for full benefit of free market capitalism</a:t>
            </a:r>
          </a:p>
          <a:p>
            <a:r>
              <a:rPr lang="en-CA" sz="2400" dirty="0" smtClean="0"/>
              <a:t>Reduction of trade barriers such as fees and quotas</a:t>
            </a:r>
          </a:p>
          <a:p>
            <a:r>
              <a:rPr lang="en-CA" sz="2400" dirty="0" smtClean="0"/>
              <a:t>Leads to economic growth in both developed and developing countries</a:t>
            </a:r>
            <a:endParaRPr lang="en-CA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400" dirty="0" smtClean="0"/>
              <a:t>A source of economic domination and oppression</a:t>
            </a:r>
          </a:p>
          <a:p>
            <a:r>
              <a:rPr lang="en-CA" sz="2400" dirty="0" smtClean="0"/>
              <a:t>Does not always lead to economic growth</a:t>
            </a:r>
          </a:p>
          <a:p>
            <a:r>
              <a:rPr lang="en-CA" sz="2400" dirty="0" smtClean="0"/>
              <a:t>Makes the differences between classes more evident</a:t>
            </a:r>
          </a:p>
          <a:p>
            <a:r>
              <a:rPr lang="en-CA" sz="2400" dirty="0" smtClean="0"/>
              <a:t>Wealthy countries are usually the beneficiaries</a:t>
            </a:r>
          </a:p>
          <a:p>
            <a:r>
              <a:rPr lang="en-CA" sz="2400" dirty="0" smtClean="0"/>
              <a:t>Poor working conditions, inequality</a:t>
            </a:r>
            <a:endParaRPr lang="en-CA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CA" dirty="0" smtClean="0"/>
              <a:t>POSITIVES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 smtClean="0"/>
              <a:t>NEGATIVES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108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THEORETICAL RESPONSES TO ECONOMIC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Globalization primarily involves capitalist Western societies spreading Western ideals and culture</a:t>
            </a:r>
          </a:p>
          <a:p>
            <a:r>
              <a:rPr lang="en-CA" dirty="0" smtClean="0"/>
              <a:t>Often explained in terms of the relationship between capitalist countries and the rest of the world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128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Modernization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Focuses on how traditional societies are transformed into modern societies</a:t>
            </a:r>
          </a:p>
          <a:p>
            <a:r>
              <a:rPr lang="en-CA" dirty="0" smtClean="0"/>
              <a:t>Change is made possible by advancements in technology, industry, economic growth</a:t>
            </a:r>
          </a:p>
          <a:p>
            <a:r>
              <a:rPr lang="en-CA" dirty="0" smtClean="0"/>
              <a:t>Societies also modernize through social, political, cultural change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23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8586551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err="1" smtClean="0"/>
              <a:t>Rostow’s</a:t>
            </a:r>
            <a:r>
              <a:rPr lang="en-CA" dirty="0" smtClean="0"/>
              <a:t> Model:</a:t>
            </a:r>
          </a:p>
          <a:p>
            <a:pPr lvl="1"/>
            <a:r>
              <a:rPr lang="en-CA" dirty="0" smtClean="0"/>
              <a:t>Traditional cultural values a major obstacle</a:t>
            </a:r>
          </a:p>
          <a:p>
            <a:pPr lvl="2"/>
            <a:r>
              <a:rPr lang="en-CA" dirty="0" smtClean="0"/>
              <a:t>Traditional thinking, religion, superstition sometimes view hardship and economic deprivation as inevitable</a:t>
            </a:r>
          </a:p>
          <a:p>
            <a:pPr lvl="1"/>
            <a:r>
              <a:rPr lang="en-CA" dirty="0" smtClean="0"/>
              <a:t>A shift in values is necessary to become more receptive to change</a:t>
            </a:r>
          </a:p>
          <a:p>
            <a:pPr lvl="2"/>
            <a:r>
              <a:rPr lang="en-CA" dirty="0" err="1" smtClean="0"/>
              <a:t>ie</a:t>
            </a:r>
            <a:r>
              <a:rPr lang="en-CA" dirty="0" smtClean="0"/>
              <a:t>. More concern for individual rights and personal achievement</a:t>
            </a:r>
          </a:p>
          <a:p>
            <a:pPr marL="365760" lvl="1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6846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Dependency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Wealth flows from poor countries to wealthier countries</a:t>
            </a:r>
          </a:p>
          <a:p>
            <a:r>
              <a:rPr lang="en-CA" dirty="0" smtClean="0"/>
              <a:t>Economic activity in developed countries led to economic problems in underdeveloped countries</a:t>
            </a:r>
          </a:p>
          <a:p>
            <a:r>
              <a:rPr lang="en-CA" dirty="0" smtClean="0"/>
              <a:t>In effect, underdeveloped countries provide resources, cheap labour and a market for developed countries</a:t>
            </a:r>
          </a:p>
          <a:p>
            <a:r>
              <a:rPr lang="en-CA" dirty="0" smtClean="0"/>
              <a:t>Poverty is due to the way in which countries are integrated into world markets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02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Terms of trade are unbalanced and unfair</a:t>
            </a:r>
          </a:p>
          <a:p>
            <a:r>
              <a:rPr lang="en-CA" dirty="0" smtClean="0"/>
              <a:t>Global poverty is attributed to this exploitation</a:t>
            </a:r>
          </a:p>
          <a:p>
            <a:pPr marL="0" indent="0">
              <a:buNone/>
            </a:pPr>
            <a:endParaRPr lang="en-CA" i="1" dirty="0"/>
          </a:p>
          <a:p>
            <a:pPr marL="0" indent="0">
              <a:buNone/>
            </a:pPr>
            <a:r>
              <a:rPr lang="en-CA" b="1" i="1" dirty="0" smtClean="0"/>
              <a:t>How do we correct this problem?</a:t>
            </a:r>
          </a:p>
          <a:p>
            <a:pPr marL="0" indent="0">
              <a:buNone/>
            </a:pPr>
            <a:r>
              <a:rPr lang="en-CA" b="1" i="1" dirty="0">
                <a:hlinkClick r:id="rId2"/>
              </a:rPr>
              <a:t>https://</a:t>
            </a:r>
            <a:r>
              <a:rPr lang="en-CA" b="1" i="1" dirty="0" smtClean="0">
                <a:hlinkClick r:id="rId2"/>
              </a:rPr>
              <a:t>youtu.be/k2lvExRwDII</a:t>
            </a:r>
            <a:endParaRPr lang="en-CA" b="1" i="1" dirty="0" smtClean="0"/>
          </a:p>
          <a:p>
            <a:pPr marL="0" indent="0">
              <a:buNone/>
            </a:pPr>
            <a:r>
              <a:rPr lang="en-CA" b="1" i="1" dirty="0">
                <a:hlinkClick r:id="rId3"/>
              </a:rPr>
              <a:t>https://</a:t>
            </a:r>
            <a:r>
              <a:rPr lang="en-CA" b="1" i="1" dirty="0" smtClean="0">
                <a:hlinkClick r:id="rId3"/>
              </a:rPr>
              <a:t>youtu.be/aVx6cRBtm7c</a:t>
            </a:r>
            <a:endParaRPr lang="en-CA" b="1" i="1" dirty="0" smtClean="0"/>
          </a:p>
          <a:p>
            <a:pPr marL="0" indent="0">
              <a:buNone/>
            </a:pPr>
            <a:endParaRPr lang="en-CA" b="1" i="1" dirty="0" smtClean="0"/>
          </a:p>
          <a:p>
            <a:pPr marL="0" indent="0">
              <a:buNone/>
            </a:pPr>
            <a:endParaRPr lang="en-CA" b="1" i="1" dirty="0"/>
          </a:p>
        </p:txBody>
      </p:sp>
    </p:spTree>
    <p:extLst>
      <p:ext uri="{BB962C8B-B14F-4D97-AF65-F5344CB8AC3E}">
        <p14:creationId xmlns:p14="http://schemas.microsoft.com/office/powerpoint/2010/main" val="109193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DDB1280-0676-4822-8A4D-E954834AE2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 for college course (globe design)</Template>
  <TotalTime>0</TotalTime>
  <Words>573</Words>
  <Application>Microsoft Office PowerPoint</Application>
  <PresentationFormat>On-screen Show (4:3)</PresentationFormat>
  <Paragraphs>79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Tw Cen MT</vt:lpstr>
      <vt:lpstr>Wingdings</vt:lpstr>
      <vt:lpstr>Wingdings 2</vt:lpstr>
      <vt:lpstr>Student presentation</vt:lpstr>
      <vt:lpstr>VIEWS OF OUR WORLD</vt:lpstr>
      <vt:lpstr>GLOBALIZATION</vt:lpstr>
      <vt:lpstr>Opposing Views</vt:lpstr>
      <vt:lpstr>THEORETICAL RESPONSES TO ECONOMIC GLOBALIZATION</vt:lpstr>
      <vt:lpstr>Modernization Theory</vt:lpstr>
      <vt:lpstr>PowerPoint Presentation</vt:lpstr>
      <vt:lpstr>PowerPoint Presentation</vt:lpstr>
      <vt:lpstr>Dependency Theory</vt:lpstr>
      <vt:lpstr>PowerPoint Presentation</vt:lpstr>
      <vt:lpstr>World-System Theory</vt:lpstr>
      <vt:lpstr>New International Division of Labour Theory</vt:lpstr>
      <vt:lpstr>LABOUR LAW AND GLOBALIZATION</vt:lpstr>
      <vt:lpstr>TRANSNATIONAL CORPORATIONS</vt:lpstr>
      <vt:lpstr>NON-ECONOMIC ASPECTS OF GLOBALIZATION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2015-06-12T16:44:14Z</dcterms:created>
  <dcterms:modified xsi:type="dcterms:W3CDTF">2015-06-17T15:01:27Z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</Properties>
</file>