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2" r:id="rId1"/>
  </p:sldMasterIdLst>
  <p:sldIdLst>
    <p:sldId id="256" r:id="rId2"/>
    <p:sldId id="257" r:id="rId3"/>
    <p:sldId id="259" r:id="rId4"/>
    <p:sldId id="260" r:id="rId5"/>
    <p:sldId id="266" r:id="rId6"/>
    <p:sldId id="267" r:id="rId7"/>
    <p:sldId id="261" r:id="rId8"/>
    <p:sldId id="262" r:id="rId9"/>
    <p:sldId id="263" r:id="rId10"/>
    <p:sldId id="264" r:id="rId11"/>
    <p:sldId id="265" r:id="rId12"/>
    <p:sldId id="268" r:id="rId13"/>
    <p:sldId id="269" r:id="rId14"/>
    <p:sldId id="270" r:id="rId15"/>
    <p:sldId id="271" r:id="rId16"/>
    <p:sldId id="272" r:id="rId17"/>
    <p:sldId id="273" r:id="rId1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47" d="100"/>
          <a:sy n="47" d="100"/>
        </p:scale>
        <p:origin x="744" y="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6" title="Page Number Shape"/>
          <p:cNvSpPr/>
          <p:nvPr/>
        </p:nvSpPr>
        <p:spPr bwMode="auto">
          <a:xfrm>
            <a:off x="11784011" y="1189204"/>
            <a:ext cx="407988" cy="819150"/>
          </a:xfrm>
          <a:custGeom>
            <a:avLst/>
            <a:gdLst/>
            <a:ahLst/>
            <a:cxnLst/>
            <a:rect l="0" t="0" r="r" b="b"/>
            <a:pathLst>
              <a:path w="1799" h="3612">
                <a:moveTo>
                  <a:pt x="1799" y="0"/>
                </a:moveTo>
                <a:lnTo>
                  <a:pt x="1799" y="3612"/>
                </a:lnTo>
                <a:lnTo>
                  <a:pt x="1686" y="3609"/>
                </a:lnTo>
                <a:lnTo>
                  <a:pt x="1574" y="3598"/>
                </a:lnTo>
                <a:lnTo>
                  <a:pt x="1464" y="3581"/>
                </a:lnTo>
                <a:lnTo>
                  <a:pt x="1357" y="3557"/>
                </a:lnTo>
                <a:lnTo>
                  <a:pt x="1251" y="3527"/>
                </a:lnTo>
                <a:lnTo>
                  <a:pt x="1150" y="3490"/>
                </a:lnTo>
                <a:lnTo>
                  <a:pt x="1050" y="3448"/>
                </a:lnTo>
                <a:lnTo>
                  <a:pt x="953" y="3401"/>
                </a:lnTo>
                <a:lnTo>
                  <a:pt x="860" y="3347"/>
                </a:lnTo>
                <a:lnTo>
                  <a:pt x="771" y="3289"/>
                </a:lnTo>
                <a:lnTo>
                  <a:pt x="686" y="3224"/>
                </a:lnTo>
                <a:lnTo>
                  <a:pt x="604" y="3156"/>
                </a:lnTo>
                <a:lnTo>
                  <a:pt x="527" y="3083"/>
                </a:lnTo>
                <a:lnTo>
                  <a:pt x="454" y="3005"/>
                </a:lnTo>
                <a:lnTo>
                  <a:pt x="386" y="2923"/>
                </a:lnTo>
                <a:lnTo>
                  <a:pt x="323" y="2838"/>
                </a:lnTo>
                <a:lnTo>
                  <a:pt x="265" y="2748"/>
                </a:lnTo>
                <a:lnTo>
                  <a:pt x="211" y="2655"/>
                </a:lnTo>
                <a:lnTo>
                  <a:pt x="163" y="2559"/>
                </a:lnTo>
                <a:lnTo>
                  <a:pt x="121" y="2459"/>
                </a:lnTo>
                <a:lnTo>
                  <a:pt x="85" y="2356"/>
                </a:lnTo>
                <a:lnTo>
                  <a:pt x="55" y="2251"/>
                </a:lnTo>
                <a:lnTo>
                  <a:pt x="32" y="2143"/>
                </a:lnTo>
                <a:lnTo>
                  <a:pt x="14" y="2033"/>
                </a:lnTo>
                <a:lnTo>
                  <a:pt x="4" y="1920"/>
                </a:lnTo>
                <a:lnTo>
                  <a:pt x="0" y="1806"/>
                </a:lnTo>
                <a:lnTo>
                  <a:pt x="4" y="1692"/>
                </a:lnTo>
                <a:lnTo>
                  <a:pt x="14" y="1580"/>
                </a:lnTo>
                <a:lnTo>
                  <a:pt x="32" y="1469"/>
                </a:lnTo>
                <a:lnTo>
                  <a:pt x="55" y="1362"/>
                </a:lnTo>
                <a:lnTo>
                  <a:pt x="85" y="1256"/>
                </a:lnTo>
                <a:lnTo>
                  <a:pt x="121" y="1154"/>
                </a:lnTo>
                <a:lnTo>
                  <a:pt x="163" y="1054"/>
                </a:lnTo>
                <a:lnTo>
                  <a:pt x="211" y="958"/>
                </a:lnTo>
                <a:lnTo>
                  <a:pt x="265" y="864"/>
                </a:lnTo>
                <a:lnTo>
                  <a:pt x="323" y="774"/>
                </a:lnTo>
                <a:lnTo>
                  <a:pt x="386" y="689"/>
                </a:lnTo>
                <a:lnTo>
                  <a:pt x="454" y="607"/>
                </a:lnTo>
                <a:lnTo>
                  <a:pt x="527" y="529"/>
                </a:lnTo>
                <a:lnTo>
                  <a:pt x="604" y="456"/>
                </a:lnTo>
                <a:lnTo>
                  <a:pt x="686" y="388"/>
                </a:lnTo>
                <a:lnTo>
                  <a:pt x="771" y="325"/>
                </a:lnTo>
                <a:lnTo>
                  <a:pt x="860" y="266"/>
                </a:lnTo>
                <a:lnTo>
                  <a:pt x="953" y="212"/>
                </a:lnTo>
                <a:lnTo>
                  <a:pt x="1050" y="164"/>
                </a:lnTo>
                <a:lnTo>
                  <a:pt x="1150" y="122"/>
                </a:lnTo>
                <a:lnTo>
                  <a:pt x="1251" y="85"/>
                </a:lnTo>
                <a:lnTo>
                  <a:pt x="1357" y="55"/>
                </a:lnTo>
                <a:lnTo>
                  <a:pt x="1464" y="32"/>
                </a:lnTo>
                <a:lnTo>
                  <a:pt x="1574" y="14"/>
                </a:lnTo>
                <a:lnTo>
                  <a:pt x="1686" y="5"/>
                </a:lnTo>
                <a:lnTo>
                  <a:pt x="1799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88913" y="1143293"/>
            <a:ext cx="7034362" cy="4268965"/>
          </a:xfrm>
        </p:spPr>
        <p:txBody>
          <a:bodyPr anchor="t">
            <a:normAutofit/>
          </a:bodyPr>
          <a:lstStyle>
            <a:lvl1pPr algn="l">
              <a:lnSpc>
                <a:spcPct val="85000"/>
              </a:lnSpc>
              <a:defRPr sz="7700" cap="all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88914" y="5537925"/>
            <a:ext cx="7034362" cy="706355"/>
          </a:xfrm>
        </p:spPr>
        <p:txBody>
          <a:bodyPr>
            <a:normAutofit/>
          </a:bodyPr>
          <a:lstStyle>
            <a:lvl1pPr marL="0" indent="0" algn="l">
              <a:lnSpc>
                <a:spcPct val="114000"/>
              </a:lnSpc>
              <a:spcBef>
                <a:spcPts val="0"/>
              </a:spcBef>
              <a:buNone/>
              <a:defRPr sz="2000" b="0" i="1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88913" y="6314440"/>
            <a:ext cx="1596622" cy="365125"/>
          </a:xfrm>
        </p:spPr>
        <p:txBody>
          <a:bodyPr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F23279E9-0F72-4B5D-888A-3F2BFA931482}" type="datetimeFigureOut">
              <a:rPr lang="en-CA" smtClean="0"/>
              <a:t>08/06/2015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00591" y="6314440"/>
            <a:ext cx="5122683" cy="365125"/>
          </a:xfrm>
        </p:spPr>
        <p:txBody>
          <a:bodyPr/>
          <a:lstStyle>
            <a:lvl1pPr algn="l">
              <a:defRPr b="0">
                <a:solidFill>
                  <a:schemeClr val="tx2"/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784011" y="1416216"/>
            <a:ext cx="407988" cy="365125"/>
          </a:xfrm>
        </p:spPr>
        <p:txBody>
          <a:bodyPr/>
          <a:lstStyle>
            <a:lvl1pPr algn="r">
              <a:defRPr>
                <a:solidFill>
                  <a:schemeClr val="bg2"/>
                </a:solidFill>
              </a:defRPr>
            </a:lvl1pPr>
          </a:lstStyle>
          <a:p>
            <a:fld id="{C518FBD1-9BA6-4E56-A747-90502B68CC1E}" type="slidenum">
              <a:rPr lang="en-CA" smtClean="0"/>
              <a:t>‹#›</a:t>
            </a:fld>
            <a:endParaRPr lang="en-CA"/>
          </a:p>
        </p:txBody>
      </p:sp>
      <p:cxnSp>
        <p:nvCxnSpPr>
          <p:cNvPr id="9" name="Straight Connector 8" title="Verticle Rule Line"/>
          <p:cNvCxnSpPr/>
          <p:nvPr/>
        </p:nvCxnSpPr>
        <p:spPr>
          <a:xfrm>
            <a:off x="773855" y="1257300"/>
            <a:ext cx="0" cy="5600700"/>
          </a:xfrm>
          <a:prstGeom prst="line">
            <a:avLst/>
          </a:prstGeom>
          <a:ln w="254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0745542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extLst mod="1">
    <p:ext uri="{DCECCB84-F9BA-43D5-87BE-67443E8EF086}">
      <p15:sldGuideLst xmlns:p15="http://schemas.microsoft.com/office/powerpoint/2012/main">
        <p15:guide id="1" orient="horz" pos="792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81600" y="640080"/>
            <a:ext cx="6248398" cy="558414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3279E9-0F72-4B5D-888A-3F2BFA931482}" type="datetimeFigureOut">
              <a:rPr lang="en-CA" smtClean="0"/>
              <a:t>08/06/2015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18FBD1-9BA6-4E56-A747-90502B68CC1E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1387118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6" title="Page Number Shape"/>
          <p:cNvSpPr/>
          <p:nvPr/>
        </p:nvSpPr>
        <p:spPr bwMode="auto">
          <a:xfrm>
            <a:off x="11784011" y="5380580"/>
            <a:ext cx="407988" cy="819150"/>
          </a:xfrm>
          <a:custGeom>
            <a:avLst/>
            <a:gdLst/>
            <a:ahLst/>
            <a:cxnLst/>
            <a:rect l="0" t="0" r="r" b="b"/>
            <a:pathLst>
              <a:path w="1799" h="3612">
                <a:moveTo>
                  <a:pt x="1799" y="0"/>
                </a:moveTo>
                <a:lnTo>
                  <a:pt x="1799" y="3612"/>
                </a:lnTo>
                <a:lnTo>
                  <a:pt x="1686" y="3609"/>
                </a:lnTo>
                <a:lnTo>
                  <a:pt x="1574" y="3598"/>
                </a:lnTo>
                <a:lnTo>
                  <a:pt x="1464" y="3581"/>
                </a:lnTo>
                <a:lnTo>
                  <a:pt x="1357" y="3557"/>
                </a:lnTo>
                <a:lnTo>
                  <a:pt x="1251" y="3527"/>
                </a:lnTo>
                <a:lnTo>
                  <a:pt x="1150" y="3490"/>
                </a:lnTo>
                <a:lnTo>
                  <a:pt x="1050" y="3448"/>
                </a:lnTo>
                <a:lnTo>
                  <a:pt x="953" y="3401"/>
                </a:lnTo>
                <a:lnTo>
                  <a:pt x="860" y="3347"/>
                </a:lnTo>
                <a:lnTo>
                  <a:pt x="771" y="3289"/>
                </a:lnTo>
                <a:lnTo>
                  <a:pt x="686" y="3224"/>
                </a:lnTo>
                <a:lnTo>
                  <a:pt x="604" y="3156"/>
                </a:lnTo>
                <a:lnTo>
                  <a:pt x="527" y="3083"/>
                </a:lnTo>
                <a:lnTo>
                  <a:pt x="454" y="3005"/>
                </a:lnTo>
                <a:lnTo>
                  <a:pt x="386" y="2923"/>
                </a:lnTo>
                <a:lnTo>
                  <a:pt x="323" y="2838"/>
                </a:lnTo>
                <a:lnTo>
                  <a:pt x="265" y="2748"/>
                </a:lnTo>
                <a:lnTo>
                  <a:pt x="211" y="2655"/>
                </a:lnTo>
                <a:lnTo>
                  <a:pt x="163" y="2559"/>
                </a:lnTo>
                <a:lnTo>
                  <a:pt x="121" y="2459"/>
                </a:lnTo>
                <a:lnTo>
                  <a:pt x="85" y="2356"/>
                </a:lnTo>
                <a:lnTo>
                  <a:pt x="55" y="2251"/>
                </a:lnTo>
                <a:lnTo>
                  <a:pt x="32" y="2143"/>
                </a:lnTo>
                <a:lnTo>
                  <a:pt x="14" y="2033"/>
                </a:lnTo>
                <a:lnTo>
                  <a:pt x="4" y="1920"/>
                </a:lnTo>
                <a:lnTo>
                  <a:pt x="0" y="1806"/>
                </a:lnTo>
                <a:lnTo>
                  <a:pt x="4" y="1692"/>
                </a:lnTo>
                <a:lnTo>
                  <a:pt x="14" y="1580"/>
                </a:lnTo>
                <a:lnTo>
                  <a:pt x="32" y="1469"/>
                </a:lnTo>
                <a:lnTo>
                  <a:pt x="55" y="1362"/>
                </a:lnTo>
                <a:lnTo>
                  <a:pt x="85" y="1256"/>
                </a:lnTo>
                <a:lnTo>
                  <a:pt x="121" y="1154"/>
                </a:lnTo>
                <a:lnTo>
                  <a:pt x="163" y="1054"/>
                </a:lnTo>
                <a:lnTo>
                  <a:pt x="211" y="958"/>
                </a:lnTo>
                <a:lnTo>
                  <a:pt x="265" y="864"/>
                </a:lnTo>
                <a:lnTo>
                  <a:pt x="323" y="774"/>
                </a:lnTo>
                <a:lnTo>
                  <a:pt x="386" y="689"/>
                </a:lnTo>
                <a:lnTo>
                  <a:pt x="454" y="607"/>
                </a:lnTo>
                <a:lnTo>
                  <a:pt x="527" y="529"/>
                </a:lnTo>
                <a:lnTo>
                  <a:pt x="604" y="456"/>
                </a:lnTo>
                <a:lnTo>
                  <a:pt x="686" y="388"/>
                </a:lnTo>
                <a:lnTo>
                  <a:pt x="771" y="325"/>
                </a:lnTo>
                <a:lnTo>
                  <a:pt x="860" y="266"/>
                </a:lnTo>
                <a:lnTo>
                  <a:pt x="953" y="212"/>
                </a:lnTo>
                <a:lnTo>
                  <a:pt x="1050" y="164"/>
                </a:lnTo>
                <a:lnTo>
                  <a:pt x="1150" y="122"/>
                </a:lnTo>
                <a:lnTo>
                  <a:pt x="1251" y="85"/>
                </a:lnTo>
                <a:lnTo>
                  <a:pt x="1357" y="55"/>
                </a:lnTo>
                <a:lnTo>
                  <a:pt x="1464" y="32"/>
                </a:lnTo>
                <a:lnTo>
                  <a:pt x="1574" y="14"/>
                </a:lnTo>
                <a:lnTo>
                  <a:pt x="1686" y="5"/>
                </a:lnTo>
                <a:lnTo>
                  <a:pt x="1799" y="0"/>
                </a:lnTo>
                <a:close/>
              </a:path>
            </a:pathLst>
          </a:custGeom>
          <a:solidFill>
            <a:srgbClr val="262626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90765" y="642931"/>
            <a:ext cx="2446670" cy="4678106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642932"/>
            <a:ext cx="7070678" cy="467810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36187" y="5927131"/>
            <a:ext cx="3814856" cy="365125"/>
          </a:xfrm>
        </p:spPr>
        <p:txBody>
          <a:bodyPr/>
          <a:lstStyle/>
          <a:p>
            <a:fld id="{F23279E9-0F72-4B5D-888A-3F2BFA931482}" type="datetimeFigureOut">
              <a:rPr lang="en-CA" smtClean="0"/>
              <a:t>08/06/2015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536187" y="6315949"/>
            <a:ext cx="3814856" cy="365125"/>
          </a:xfrm>
        </p:spPr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784011" y="5607592"/>
            <a:ext cx="407988" cy="365125"/>
          </a:xfrm>
        </p:spPr>
        <p:txBody>
          <a:bodyPr/>
          <a:lstStyle/>
          <a:p>
            <a:fld id="{C518FBD1-9BA6-4E56-A747-90502B68CC1E}" type="slidenum">
              <a:rPr lang="en-CA" smtClean="0"/>
              <a:t>‹#›</a:t>
            </a:fld>
            <a:endParaRPr lang="en-CA"/>
          </a:p>
        </p:txBody>
      </p:sp>
      <p:cxnSp>
        <p:nvCxnSpPr>
          <p:cNvPr id="13" name="Straight Connector 12" title="Horizontal Rule Line"/>
          <p:cNvCxnSpPr/>
          <p:nvPr/>
        </p:nvCxnSpPr>
        <p:spPr>
          <a:xfrm>
            <a:off x="0" y="6199730"/>
            <a:ext cx="10260011" cy="0"/>
          </a:xfrm>
          <a:prstGeom prst="line">
            <a:avLst/>
          </a:prstGeom>
          <a:ln w="254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17198684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pos="6456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3279E9-0F72-4B5D-888A-3F2BFA931482}" type="datetimeFigureOut">
              <a:rPr lang="en-CA" smtClean="0"/>
              <a:t>08/06/2015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18FBD1-9BA6-4E56-A747-90502B68CC1E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9491044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 title="Page Number Shape"/>
          <p:cNvSpPr/>
          <p:nvPr/>
        </p:nvSpPr>
        <p:spPr bwMode="auto">
          <a:xfrm>
            <a:off x="11784011" y="1393748"/>
            <a:ext cx="407988" cy="819150"/>
          </a:xfrm>
          <a:custGeom>
            <a:avLst/>
            <a:gdLst/>
            <a:ahLst/>
            <a:cxnLst/>
            <a:rect l="0" t="0" r="r" b="b"/>
            <a:pathLst>
              <a:path w="1799" h="3612">
                <a:moveTo>
                  <a:pt x="1799" y="0"/>
                </a:moveTo>
                <a:lnTo>
                  <a:pt x="1799" y="3612"/>
                </a:lnTo>
                <a:lnTo>
                  <a:pt x="1686" y="3609"/>
                </a:lnTo>
                <a:lnTo>
                  <a:pt x="1574" y="3598"/>
                </a:lnTo>
                <a:lnTo>
                  <a:pt x="1464" y="3581"/>
                </a:lnTo>
                <a:lnTo>
                  <a:pt x="1357" y="3557"/>
                </a:lnTo>
                <a:lnTo>
                  <a:pt x="1251" y="3527"/>
                </a:lnTo>
                <a:lnTo>
                  <a:pt x="1150" y="3490"/>
                </a:lnTo>
                <a:lnTo>
                  <a:pt x="1050" y="3448"/>
                </a:lnTo>
                <a:lnTo>
                  <a:pt x="953" y="3401"/>
                </a:lnTo>
                <a:lnTo>
                  <a:pt x="860" y="3347"/>
                </a:lnTo>
                <a:lnTo>
                  <a:pt x="771" y="3289"/>
                </a:lnTo>
                <a:lnTo>
                  <a:pt x="686" y="3224"/>
                </a:lnTo>
                <a:lnTo>
                  <a:pt x="604" y="3156"/>
                </a:lnTo>
                <a:lnTo>
                  <a:pt x="527" y="3083"/>
                </a:lnTo>
                <a:lnTo>
                  <a:pt x="454" y="3005"/>
                </a:lnTo>
                <a:lnTo>
                  <a:pt x="386" y="2923"/>
                </a:lnTo>
                <a:lnTo>
                  <a:pt x="323" y="2838"/>
                </a:lnTo>
                <a:lnTo>
                  <a:pt x="265" y="2748"/>
                </a:lnTo>
                <a:lnTo>
                  <a:pt x="211" y="2655"/>
                </a:lnTo>
                <a:lnTo>
                  <a:pt x="163" y="2559"/>
                </a:lnTo>
                <a:lnTo>
                  <a:pt x="121" y="2459"/>
                </a:lnTo>
                <a:lnTo>
                  <a:pt x="85" y="2356"/>
                </a:lnTo>
                <a:lnTo>
                  <a:pt x="55" y="2251"/>
                </a:lnTo>
                <a:lnTo>
                  <a:pt x="32" y="2143"/>
                </a:lnTo>
                <a:lnTo>
                  <a:pt x="14" y="2033"/>
                </a:lnTo>
                <a:lnTo>
                  <a:pt x="4" y="1920"/>
                </a:lnTo>
                <a:lnTo>
                  <a:pt x="0" y="1806"/>
                </a:lnTo>
                <a:lnTo>
                  <a:pt x="4" y="1692"/>
                </a:lnTo>
                <a:lnTo>
                  <a:pt x="14" y="1580"/>
                </a:lnTo>
                <a:lnTo>
                  <a:pt x="32" y="1469"/>
                </a:lnTo>
                <a:lnTo>
                  <a:pt x="55" y="1362"/>
                </a:lnTo>
                <a:lnTo>
                  <a:pt x="85" y="1256"/>
                </a:lnTo>
                <a:lnTo>
                  <a:pt x="121" y="1154"/>
                </a:lnTo>
                <a:lnTo>
                  <a:pt x="163" y="1054"/>
                </a:lnTo>
                <a:lnTo>
                  <a:pt x="211" y="958"/>
                </a:lnTo>
                <a:lnTo>
                  <a:pt x="265" y="864"/>
                </a:lnTo>
                <a:lnTo>
                  <a:pt x="323" y="774"/>
                </a:lnTo>
                <a:lnTo>
                  <a:pt x="386" y="689"/>
                </a:lnTo>
                <a:lnTo>
                  <a:pt x="454" y="607"/>
                </a:lnTo>
                <a:lnTo>
                  <a:pt x="527" y="529"/>
                </a:lnTo>
                <a:lnTo>
                  <a:pt x="604" y="456"/>
                </a:lnTo>
                <a:lnTo>
                  <a:pt x="686" y="388"/>
                </a:lnTo>
                <a:lnTo>
                  <a:pt x="771" y="325"/>
                </a:lnTo>
                <a:lnTo>
                  <a:pt x="860" y="266"/>
                </a:lnTo>
                <a:lnTo>
                  <a:pt x="953" y="212"/>
                </a:lnTo>
                <a:lnTo>
                  <a:pt x="1050" y="164"/>
                </a:lnTo>
                <a:lnTo>
                  <a:pt x="1150" y="122"/>
                </a:lnTo>
                <a:lnTo>
                  <a:pt x="1251" y="85"/>
                </a:lnTo>
                <a:lnTo>
                  <a:pt x="1357" y="55"/>
                </a:lnTo>
                <a:lnTo>
                  <a:pt x="1464" y="32"/>
                </a:lnTo>
                <a:lnTo>
                  <a:pt x="1574" y="14"/>
                </a:lnTo>
                <a:lnTo>
                  <a:pt x="1686" y="5"/>
                </a:lnTo>
                <a:lnTo>
                  <a:pt x="1799" y="0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7673" y="2571722"/>
            <a:ext cx="8296654" cy="3286153"/>
          </a:xfrm>
        </p:spPr>
        <p:txBody>
          <a:bodyPr anchor="t">
            <a:normAutofit/>
          </a:bodyPr>
          <a:lstStyle>
            <a:lvl1pPr>
              <a:lnSpc>
                <a:spcPct val="85000"/>
              </a:lnSpc>
              <a:defRPr sz="7700" cap="all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7673" y="1393748"/>
            <a:ext cx="8401429" cy="819150"/>
          </a:xfrm>
        </p:spPr>
        <p:txBody>
          <a:bodyPr anchor="ctr">
            <a:normAutofit/>
          </a:bodyPr>
          <a:lstStyle>
            <a:lvl1pPr marL="0" indent="0" algn="r">
              <a:lnSpc>
                <a:spcPct val="113000"/>
              </a:lnSpc>
              <a:spcBef>
                <a:spcPts val="0"/>
              </a:spcBef>
              <a:buNone/>
              <a:defRPr sz="2000" b="0" i="1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742955" y="6314439"/>
            <a:ext cx="1596622" cy="365125"/>
          </a:xfrm>
        </p:spPr>
        <p:txBody>
          <a:bodyPr/>
          <a:lstStyle>
            <a:lvl1pPr>
              <a:defRPr sz="12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F23279E9-0F72-4B5D-888A-3F2BFA931482}" type="datetimeFigureOut">
              <a:rPr lang="en-CA" smtClean="0"/>
              <a:t>08/06/2015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47673" y="6314440"/>
            <a:ext cx="6480226" cy="365125"/>
          </a:xfrm>
        </p:spPr>
        <p:txBody>
          <a:bodyPr/>
          <a:lstStyle>
            <a:lvl1pPr>
              <a:defRPr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784011" y="1620760"/>
            <a:ext cx="407988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C518FBD1-9BA6-4E56-A747-90502B68CC1E}" type="slidenum">
              <a:rPr lang="en-CA" smtClean="0"/>
              <a:t>‹#›</a:t>
            </a:fld>
            <a:endParaRPr lang="en-CA"/>
          </a:p>
        </p:txBody>
      </p:sp>
      <p:cxnSp>
        <p:nvCxnSpPr>
          <p:cNvPr id="10" name="Straight Connector 9" title="Horizontal Rule Line"/>
          <p:cNvCxnSpPr/>
          <p:nvPr/>
        </p:nvCxnSpPr>
        <p:spPr>
          <a:xfrm flipH="1">
            <a:off x="1" y="6178167"/>
            <a:ext cx="10244326" cy="0"/>
          </a:xfrm>
          <a:prstGeom prst="line">
            <a:avLst/>
          </a:prstGeom>
          <a:ln w="254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12356229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pos="6456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81600" y="540628"/>
            <a:ext cx="6248400" cy="248894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81600" y="3712467"/>
            <a:ext cx="6248400" cy="248222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3279E9-0F72-4B5D-888A-3F2BFA931482}" type="datetimeFigureOut">
              <a:rPr lang="en-CA" smtClean="0"/>
              <a:t>08/06/2015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18FBD1-9BA6-4E56-A747-90502B68CC1E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4011728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557784"/>
            <a:ext cx="3831336" cy="495604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81600" y="558065"/>
            <a:ext cx="6245352" cy="914400"/>
          </a:xfrm>
        </p:spPr>
        <p:txBody>
          <a:bodyPr anchor="b">
            <a:normAutofit/>
          </a:bodyPr>
          <a:lstStyle>
            <a:lvl1pPr marL="0" indent="0">
              <a:lnSpc>
                <a:spcPct val="113000"/>
              </a:lnSpc>
              <a:spcBef>
                <a:spcPts val="0"/>
              </a:spcBef>
              <a:buNone/>
              <a:defRPr sz="2400" b="0" i="1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81600" y="1526671"/>
            <a:ext cx="6245352" cy="175564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81600" y="3700826"/>
            <a:ext cx="6248400" cy="914400"/>
          </a:xfrm>
        </p:spPr>
        <p:txBody>
          <a:bodyPr anchor="b">
            <a:normAutofit/>
          </a:bodyPr>
          <a:lstStyle>
            <a:lvl1pPr marL="0" indent="0">
              <a:buNone/>
              <a:defRPr sz="2400" b="0" i="1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81600" y="4669432"/>
            <a:ext cx="6245352" cy="175564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3279E9-0F72-4B5D-888A-3F2BFA931482}" type="datetimeFigureOut">
              <a:rPr lang="en-CA" smtClean="0"/>
              <a:t>08/06/2015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18FBD1-9BA6-4E56-A747-90502B68CC1E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0628779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3279E9-0F72-4B5D-888A-3F2BFA931482}" type="datetimeFigureOut">
              <a:rPr lang="en-CA" smtClean="0"/>
              <a:t>08/06/2015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18FBD1-9BA6-4E56-A747-90502B68CC1E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1671064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3279E9-0F72-4B5D-888A-3F2BFA931482}" type="datetimeFigureOut">
              <a:rPr lang="en-CA" smtClean="0"/>
              <a:t>08/06/2015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18FBD1-9BA6-4E56-A747-90502B68CC1E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3991354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555479"/>
            <a:ext cx="3838776" cy="1921022"/>
          </a:xfrm>
        </p:spPr>
        <p:txBody>
          <a:bodyPr anchor="t">
            <a:noAutofit/>
          </a:bodyPr>
          <a:lstStyle>
            <a:lvl1pPr>
              <a:lnSpc>
                <a:spcPct val="93000"/>
              </a:lnSpc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564147"/>
            <a:ext cx="6248400" cy="5622644"/>
          </a:xfrm>
        </p:spPr>
        <p:txBody>
          <a:bodyPr/>
          <a:lstStyle>
            <a:lvl1pPr>
              <a:lnSpc>
                <a:spcPct val="112000"/>
              </a:lnSpc>
              <a:defRPr sz="2000"/>
            </a:lvl1pPr>
            <a:lvl2pPr>
              <a:lnSpc>
                <a:spcPct val="112000"/>
              </a:lnSpc>
              <a:defRPr sz="1800"/>
            </a:lvl2pPr>
            <a:lvl3pPr>
              <a:lnSpc>
                <a:spcPct val="112000"/>
              </a:lnSpc>
              <a:defRPr sz="1600"/>
            </a:lvl3pPr>
            <a:lvl4pPr>
              <a:lnSpc>
                <a:spcPct val="112000"/>
              </a:lnSpc>
              <a:defRPr sz="1400"/>
            </a:lvl4pPr>
            <a:lvl5pPr>
              <a:lnSpc>
                <a:spcPct val="112000"/>
              </a:lnSpc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2000" y="2621512"/>
            <a:ext cx="3838776" cy="3239537"/>
          </a:xfrm>
        </p:spPr>
        <p:txBody>
          <a:bodyPr/>
          <a:lstStyle>
            <a:lvl1pPr marL="0" indent="0" algn="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3279E9-0F72-4B5D-888A-3F2BFA931482}" type="datetimeFigureOut">
              <a:rPr lang="en-CA" smtClean="0"/>
              <a:t>08/06/2015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18FBD1-9BA6-4E56-A747-90502B68CC1E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8204929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8952" y="557261"/>
            <a:ext cx="3840480" cy="1919239"/>
          </a:xfrm>
        </p:spPr>
        <p:txBody>
          <a:bodyPr anchor="t">
            <a:noAutofit/>
          </a:bodyPr>
          <a:lstStyle>
            <a:lvl1pPr>
              <a:lnSpc>
                <a:spcPct val="93000"/>
              </a:lnSpc>
              <a:defRPr sz="400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257800" y="0"/>
            <a:ext cx="6172200" cy="6857999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58952" y="2621512"/>
            <a:ext cx="3840480" cy="3236976"/>
          </a:xfrm>
        </p:spPr>
        <p:txBody>
          <a:bodyPr/>
          <a:lstStyle>
            <a:lvl1pPr marL="0" indent="0" algn="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3279E9-0F72-4B5D-888A-3F2BFA931482}" type="datetimeFigureOut">
              <a:rPr lang="en-CA" smtClean="0"/>
              <a:t>08/06/2015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18FBD1-9BA6-4E56-A747-90502B68CC1E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8281932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Freeform 6" title="Page Number Shape"/>
          <p:cNvSpPr/>
          <p:nvPr/>
        </p:nvSpPr>
        <p:spPr bwMode="auto">
          <a:xfrm>
            <a:off x="11784011" y="5380580"/>
            <a:ext cx="407988" cy="819150"/>
          </a:xfrm>
          <a:custGeom>
            <a:avLst/>
            <a:gdLst/>
            <a:ahLst/>
            <a:cxnLst/>
            <a:rect l="0" t="0" r="r" b="b"/>
            <a:pathLst>
              <a:path w="1799" h="3612">
                <a:moveTo>
                  <a:pt x="1799" y="0"/>
                </a:moveTo>
                <a:lnTo>
                  <a:pt x="1799" y="3612"/>
                </a:lnTo>
                <a:lnTo>
                  <a:pt x="1686" y="3609"/>
                </a:lnTo>
                <a:lnTo>
                  <a:pt x="1574" y="3598"/>
                </a:lnTo>
                <a:lnTo>
                  <a:pt x="1464" y="3581"/>
                </a:lnTo>
                <a:lnTo>
                  <a:pt x="1357" y="3557"/>
                </a:lnTo>
                <a:lnTo>
                  <a:pt x="1251" y="3527"/>
                </a:lnTo>
                <a:lnTo>
                  <a:pt x="1150" y="3490"/>
                </a:lnTo>
                <a:lnTo>
                  <a:pt x="1050" y="3448"/>
                </a:lnTo>
                <a:lnTo>
                  <a:pt x="953" y="3401"/>
                </a:lnTo>
                <a:lnTo>
                  <a:pt x="860" y="3347"/>
                </a:lnTo>
                <a:lnTo>
                  <a:pt x="771" y="3289"/>
                </a:lnTo>
                <a:lnTo>
                  <a:pt x="686" y="3224"/>
                </a:lnTo>
                <a:lnTo>
                  <a:pt x="604" y="3156"/>
                </a:lnTo>
                <a:lnTo>
                  <a:pt x="527" y="3083"/>
                </a:lnTo>
                <a:lnTo>
                  <a:pt x="454" y="3005"/>
                </a:lnTo>
                <a:lnTo>
                  <a:pt x="386" y="2923"/>
                </a:lnTo>
                <a:lnTo>
                  <a:pt x="323" y="2838"/>
                </a:lnTo>
                <a:lnTo>
                  <a:pt x="265" y="2748"/>
                </a:lnTo>
                <a:lnTo>
                  <a:pt x="211" y="2655"/>
                </a:lnTo>
                <a:lnTo>
                  <a:pt x="163" y="2559"/>
                </a:lnTo>
                <a:lnTo>
                  <a:pt x="121" y="2459"/>
                </a:lnTo>
                <a:lnTo>
                  <a:pt x="85" y="2356"/>
                </a:lnTo>
                <a:lnTo>
                  <a:pt x="55" y="2251"/>
                </a:lnTo>
                <a:lnTo>
                  <a:pt x="32" y="2143"/>
                </a:lnTo>
                <a:lnTo>
                  <a:pt x="14" y="2033"/>
                </a:lnTo>
                <a:lnTo>
                  <a:pt x="4" y="1920"/>
                </a:lnTo>
                <a:lnTo>
                  <a:pt x="0" y="1806"/>
                </a:lnTo>
                <a:lnTo>
                  <a:pt x="4" y="1692"/>
                </a:lnTo>
                <a:lnTo>
                  <a:pt x="14" y="1580"/>
                </a:lnTo>
                <a:lnTo>
                  <a:pt x="32" y="1469"/>
                </a:lnTo>
                <a:lnTo>
                  <a:pt x="55" y="1362"/>
                </a:lnTo>
                <a:lnTo>
                  <a:pt x="85" y="1256"/>
                </a:lnTo>
                <a:lnTo>
                  <a:pt x="121" y="1154"/>
                </a:lnTo>
                <a:lnTo>
                  <a:pt x="163" y="1054"/>
                </a:lnTo>
                <a:lnTo>
                  <a:pt x="211" y="958"/>
                </a:lnTo>
                <a:lnTo>
                  <a:pt x="265" y="864"/>
                </a:lnTo>
                <a:lnTo>
                  <a:pt x="323" y="774"/>
                </a:lnTo>
                <a:lnTo>
                  <a:pt x="386" y="689"/>
                </a:lnTo>
                <a:lnTo>
                  <a:pt x="454" y="607"/>
                </a:lnTo>
                <a:lnTo>
                  <a:pt x="527" y="529"/>
                </a:lnTo>
                <a:lnTo>
                  <a:pt x="604" y="456"/>
                </a:lnTo>
                <a:lnTo>
                  <a:pt x="686" y="388"/>
                </a:lnTo>
                <a:lnTo>
                  <a:pt x="771" y="325"/>
                </a:lnTo>
                <a:lnTo>
                  <a:pt x="860" y="266"/>
                </a:lnTo>
                <a:lnTo>
                  <a:pt x="953" y="212"/>
                </a:lnTo>
                <a:lnTo>
                  <a:pt x="1050" y="164"/>
                </a:lnTo>
                <a:lnTo>
                  <a:pt x="1150" y="122"/>
                </a:lnTo>
                <a:lnTo>
                  <a:pt x="1251" y="85"/>
                </a:lnTo>
                <a:lnTo>
                  <a:pt x="1357" y="55"/>
                </a:lnTo>
                <a:lnTo>
                  <a:pt x="1464" y="32"/>
                </a:lnTo>
                <a:lnTo>
                  <a:pt x="1574" y="14"/>
                </a:lnTo>
                <a:lnTo>
                  <a:pt x="1686" y="5"/>
                </a:lnTo>
                <a:lnTo>
                  <a:pt x="1799" y="0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2000" y="559678"/>
            <a:ext cx="3833906" cy="495249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81600" y="569066"/>
            <a:ext cx="6248398" cy="565515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2001" y="5930060"/>
            <a:ext cx="3814856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1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fld id="{F23279E9-0F72-4B5D-888A-3F2BFA931482}" type="datetimeFigureOut">
              <a:rPr lang="en-CA" smtClean="0"/>
              <a:t>08/06/2015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62001" y="6314440"/>
            <a:ext cx="3814856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200" b="1" i="1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784011" y="5607592"/>
            <a:ext cx="4079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 i="1" baseline="0">
                <a:solidFill>
                  <a:schemeClr val="bg2"/>
                </a:solidFill>
                <a:latin typeface="+mj-lt"/>
              </a:defRPr>
            </a:lvl1pPr>
          </a:lstStyle>
          <a:p>
            <a:fld id="{C518FBD1-9BA6-4E56-A747-90502B68CC1E}" type="slidenum">
              <a:rPr lang="en-CA" smtClean="0"/>
              <a:t>‹#›</a:t>
            </a:fld>
            <a:endParaRPr lang="en-CA"/>
          </a:p>
        </p:txBody>
      </p:sp>
      <p:cxnSp>
        <p:nvCxnSpPr>
          <p:cNvPr id="10" name="Straight Connector 9" title="Horizontal Rule Line"/>
          <p:cNvCxnSpPr/>
          <p:nvPr/>
        </p:nvCxnSpPr>
        <p:spPr>
          <a:xfrm>
            <a:off x="0" y="6199730"/>
            <a:ext cx="4495800" cy="0"/>
          </a:xfrm>
          <a:prstGeom prst="line">
            <a:avLst/>
          </a:prstGeom>
          <a:ln w="254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444466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3" r:id="rId1"/>
    <p:sldLayoutId id="2147483764" r:id="rId2"/>
    <p:sldLayoutId id="2147483765" r:id="rId3"/>
    <p:sldLayoutId id="2147483766" r:id="rId4"/>
    <p:sldLayoutId id="2147483767" r:id="rId5"/>
    <p:sldLayoutId id="2147483768" r:id="rId6"/>
    <p:sldLayoutId id="2147483769" r:id="rId7"/>
    <p:sldLayoutId id="2147483770" r:id="rId8"/>
    <p:sldLayoutId id="2147483771" r:id="rId9"/>
    <p:sldLayoutId id="2147483772" r:id="rId10"/>
    <p:sldLayoutId id="2147483773" r:id="rId11"/>
  </p:sldLayoutIdLst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5000" b="0" i="1" kern="1200" baseline="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</p:titleStyle>
    <p:bodyStyle>
      <a:lvl1pPr marL="283464" indent="-283464" algn="l" defTabSz="914400" rtl="0" eaLnBrk="1" latinLnBrk="0" hangingPunct="1">
        <a:lnSpc>
          <a:spcPct val="112000"/>
        </a:lnSpc>
        <a:spcBef>
          <a:spcPts val="900"/>
        </a:spcBef>
        <a:buFont typeface="Arial" panose="020B0604020202020204" pitchFamily="34" charset="0"/>
        <a:buChar char="•"/>
        <a:defRPr sz="2000" kern="1200" baseline="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283464" indent="-283464" algn="l" defTabSz="914400" rtl="0" eaLnBrk="1" latinLnBrk="0" hangingPunct="1">
        <a:lnSpc>
          <a:spcPct val="112000"/>
        </a:lnSpc>
        <a:spcBef>
          <a:spcPts val="900"/>
        </a:spcBef>
        <a:buFont typeface="Corbel" panose="020B0503020204020204" pitchFamily="34" charset="0"/>
        <a:buChar char="–"/>
        <a:defRPr sz="1800" kern="1200" baseline="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283464" indent="-283464" algn="l" defTabSz="914400" rtl="0" eaLnBrk="1" latinLnBrk="0" hangingPunct="1">
        <a:lnSpc>
          <a:spcPct val="112000"/>
        </a:lnSpc>
        <a:spcBef>
          <a:spcPts val="900"/>
        </a:spcBef>
        <a:buFont typeface="Arial" panose="020B0604020202020204" pitchFamily="34" charset="0"/>
        <a:buChar char="•"/>
        <a:defRPr sz="1600" kern="1200" baseline="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283464" indent="-283464" algn="l" defTabSz="914400" rtl="0" eaLnBrk="1" latinLnBrk="0" hangingPunct="1">
        <a:lnSpc>
          <a:spcPct val="112000"/>
        </a:lnSpc>
        <a:spcBef>
          <a:spcPts val="900"/>
        </a:spcBef>
        <a:buFont typeface="Corbel" panose="020B0503020204020204" pitchFamily="34" charset="0"/>
        <a:buChar char="–"/>
        <a:defRPr sz="1400" kern="1200" baseline="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283464" indent="-283464" algn="l" defTabSz="914400" rtl="0" eaLnBrk="1" latinLnBrk="0" hangingPunct="1">
        <a:lnSpc>
          <a:spcPct val="112000"/>
        </a:lnSpc>
        <a:spcBef>
          <a:spcPts val="900"/>
        </a:spcBef>
        <a:buFont typeface="Arial" panose="020B0604020202020204" pitchFamily="34" charset="0"/>
        <a:buChar char="•"/>
        <a:defRPr sz="1400" i="1" kern="1200" baseline="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83464" indent="-283464" algn="l" defTabSz="914400" rtl="0" eaLnBrk="1" latinLnBrk="0" hangingPunct="1">
        <a:lnSpc>
          <a:spcPct val="112000"/>
        </a:lnSpc>
        <a:spcBef>
          <a:spcPts val="1300"/>
        </a:spcBef>
        <a:buFont typeface="Corbel" panose="020B0503020204020204" pitchFamily="34" charset="0"/>
        <a:buChar char="–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6pPr>
      <a:lvl7pPr marL="283464" indent="-283464" algn="l" defTabSz="914400" rtl="0" eaLnBrk="1" latinLnBrk="0" hangingPunct="1">
        <a:lnSpc>
          <a:spcPct val="112000"/>
        </a:lnSpc>
        <a:spcBef>
          <a:spcPts val="1300"/>
        </a:spcBef>
        <a:buFont typeface="Arial" panose="020B0604020202020204" pitchFamily="34" charset="0"/>
        <a:buChar char="•"/>
        <a:defRPr sz="1400" i="1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7pPr>
      <a:lvl8pPr marL="283464" indent="-283464" algn="l" defTabSz="914400" rtl="0" eaLnBrk="1" latinLnBrk="0" hangingPunct="1">
        <a:lnSpc>
          <a:spcPct val="112000"/>
        </a:lnSpc>
        <a:spcBef>
          <a:spcPts val="1300"/>
        </a:spcBef>
        <a:buFont typeface="Corbel" panose="020B0503020204020204" pitchFamily="34" charset="0"/>
        <a:buChar char="–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8pPr>
      <a:lvl9pPr marL="283464" indent="-283464" algn="l" defTabSz="914400" rtl="0" eaLnBrk="1" latinLnBrk="0" hangingPunct="1">
        <a:lnSpc>
          <a:spcPct val="112000"/>
        </a:lnSpc>
        <a:spcBef>
          <a:spcPts val="1300"/>
        </a:spcBef>
        <a:buFont typeface="Arial" panose="020B0604020202020204" pitchFamily="34" charset="0"/>
        <a:buChar char="•"/>
        <a:defRPr sz="1400" i="1" kern="1200" baseline="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2832">
          <p15:clr>
            <a:srgbClr val="F26B43"/>
          </p15:clr>
        </p15:guide>
        <p15:guide id="2" pos="480">
          <p15:clr>
            <a:srgbClr val="F26B43"/>
          </p15:clr>
        </p15:guide>
        <p15:guide id="3" orient="horz" pos="432">
          <p15:clr>
            <a:srgbClr val="F26B43"/>
          </p15:clr>
        </p15:guide>
        <p15:guide id="4" pos="7200">
          <p15:clr>
            <a:srgbClr val="F26B43"/>
          </p15:clr>
        </p15:guide>
        <p15:guide id="5" pos="326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hyperlink" Target="https://youtu.be/Ee-3NyfOxz4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://youtu.be/nefwFjyjarg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CA" dirty="0" smtClean="0"/>
              <a:t>deviance</a:t>
            </a:r>
            <a:endParaRPr lang="en-C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037244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Conflict Perspective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CA" sz="2800" dirty="0" smtClean="0"/>
              <a:t>Suggests that the activities of the poor and lower-income individuals are more likely to be defined as criminal</a:t>
            </a:r>
          </a:p>
          <a:p>
            <a:r>
              <a:rPr lang="en-CA" sz="2800" dirty="0" smtClean="0"/>
              <a:t>The criminal justice system treats suspects differently on the basis of their racial and ethnic backgrounds</a:t>
            </a:r>
            <a:endParaRPr lang="en-CA" sz="2800" dirty="0"/>
          </a:p>
        </p:txBody>
      </p:sp>
    </p:spTree>
    <p:extLst>
      <p:ext uri="{BB962C8B-B14F-4D97-AF65-F5344CB8AC3E}">
        <p14:creationId xmlns:p14="http://schemas.microsoft.com/office/powerpoint/2010/main" val="2830411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What is crime?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CA" sz="2800" dirty="0" smtClean="0"/>
              <a:t>A deviation from social norms</a:t>
            </a:r>
          </a:p>
          <a:p>
            <a:r>
              <a:rPr lang="en-CA" sz="2800" dirty="0" smtClean="0"/>
              <a:t>Subject to formal penalties</a:t>
            </a:r>
          </a:p>
          <a:p>
            <a:r>
              <a:rPr lang="en-CA" sz="2800" dirty="0" smtClean="0"/>
              <a:t>Varies by time and place</a:t>
            </a:r>
          </a:p>
          <a:p>
            <a:pPr lvl="1"/>
            <a:r>
              <a:rPr lang="en-CA" sz="2600" dirty="0" smtClean="0"/>
              <a:t>Example: prohibition/alcohol</a:t>
            </a:r>
          </a:p>
          <a:p>
            <a:r>
              <a:rPr lang="en-CA" sz="2800" dirty="0" smtClean="0"/>
              <a:t>Tends to affect some groups more than others</a:t>
            </a:r>
          </a:p>
          <a:p>
            <a:pPr lvl="1"/>
            <a:r>
              <a:rPr lang="en-CA" sz="2600" dirty="0" smtClean="0"/>
              <a:t>Example: violence against women</a:t>
            </a:r>
          </a:p>
          <a:p>
            <a:pPr lvl="2"/>
            <a:r>
              <a:rPr lang="en-CA" sz="2400" dirty="0" smtClean="0"/>
              <a:t>87.3% of sexual assaults</a:t>
            </a:r>
          </a:p>
          <a:p>
            <a:pPr lvl="2"/>
            <a:r>
              <a:rPr lang="en-CA" sz="2400" dirty="0" smtClean="0"/>
              <a:t>76.3% of confinement, kidnapping, abduction</a:t>
            </a:r>
          </a:p>
          <a:p>
            <a:pPr lvl="2"/>
            <a:r>
              <a:rPr lang="en-CA" sz="2400" dirty="0" smtClean="0"/>
              <a:t>75.7% of criminal harassment</a:t>
            </a:r>
            <a:endParaRPr lang="en-CA" sz="2400" dirty="0"/>
          </a:p>
        </p:txBody>
      </p:sp>
    </p:spTree>
    <p:extLst>
      <p:ext uri="{BB962C8B-B14F-4D97-AF65-F5344CB8AC3E}">
        <p14:creationId xmlns:p14="http://schemas.microsoft.com/office/powerpoint/2010/main" val="2836815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5755" y="374559"/>
            <a:ext cx="10491527" cy="61550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5624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2819" y="171311"/>
            <a:ext cx="7458713" cy="64741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7895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n-CA" sz="2800" b="1" i="1" dirty="0" smtClean="0"/>
          </a:p>
          <a:p>
            <a:pPr marL="0" indent="0">
              <a:buNone/>
            </a:pPr>
            <a:endParaRPr lang="en-CA" sz="2800" b="1" i="1" dirty="0"/>
          </a:p>
          <a:p>
            <a:pPr marL="0" indent="0">
              <a:buNone/>
            </a:pPr>
            <a:endParaRPr lang="en-CA" sz="2800" b="1" i="1" dirty="0" smtClean="0"/>
          </a:p>
          <a:p>
            <a:pPr marL="0" indent="0">
              <a:buNone/>
            </a:pPr>
            <a:r>
              <a:rPr lang="en-CA" sz="2800" b="1" i="1" dirty="0" smtClean="0"/>
              <a:t>How is crime tied to inequality?</a:t>
            </a:r>
          </a:p>
          <a:p>
            <a:pPr marL="0" indent="0">
              <a:buNone/>
            </a:pPr>
            <a:endParaRPr lang="en-CA" sz="2800" b="1" i="1" dirty="0"/>
          </a:p>
          <a:p>
            <a:pPr marL="0" indent="0">
              <a:buNone/>
            </a:pPr>
            <a:r>
              <a:rPr lang="en-CA" sz="2800" b="1" i="1" dirty="0" smtClean="0"/>
              <a:t>Why is crime underreported?</a:t>
            </a:r>
            <a:endParaRPr lang="en-CA" sz="2800" b="1" i="1" dirty="0"/>
          </a:p>
        </p:txBody>
      </p:sp>
    </p:spTree>
    <p:extLst>
      <p:ext uri="{BB962C8B-B14F-4D97-AF65-F5344CB8AC3E}">
        <p14:creationId xmlns:p14="http://schemas.microsoft.com/office/powerpoint/2010/main" val="4136746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The Correctional System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CA" sz="2800" dirty="0" smtClean="0"/>
              <a:t>Designed to punish and deprive a person of freedom because of a criminal offence</a:t>
            </a:r>
          </a:p>
          <a:p>
            <a:r>
              <a:rPr lang="en-CA" sz="2800" dirty="0" smtClean="0"/>
              <a:t>Four functions:</a:t>
            </a:r>
          </a:p>
          <a:p>
            <a:pPr lvl="1"/>
            <a:r>
              <a:rPr lang="en-CA" sz="2600" b="1" u="sng" dirty="0" smtClean="0"/>
              <a:t>Retribution</a:t>
            </a:r>
            <a:r>
              <a:rPr lang="en-CA" sz="2600" dirty="0" smtClean="0"/>
              <a:t> – imposing a penalty that fits the crime</a:t>
            </a:r>
          </a:p>
          <a:p>
            <a:pPr lvl="1"/>
            <a:r>
              <a:rPr lang="en-CA" sz="2600" b="1" u="sng" dirty="0" smtClean="0"/>
              <a:t>Social protection</a:t>
            </a:r>
            <a:r>
              <a:rPr lang="en-CA" sz="2600" dirty="0" smtClean="0"/>
              <a:t> – removing an offender from society rendering them incapable</a:t>
            </a:r>
          </a:p>
          <a:p>
            <a:pPr lvl="1"/>
            <a:r>
              <a:rPr lang="en-CA" sz="2600" b="1" u="sng" dirty="0" smtClean="0"/>
              <a:t>Rehabilitation</a:t>
            </a:r>
            <a:r>
              <a:rPr lang="en-CA" sz="2600" dirty="0" smtClean="0"/>
              <a:t> – attempts to return offenders to the community as law-abiding citizens</a:t>
            </a:r>
          </a:p>
          <a:p>
            <a:pPr lvl="1"/>
            <a:r>
              <a:rPr lang="en-CA" sz="2600" b="1" u="sng" dirty="0" smtClean="0"/>
              <a:t>Deterrence</a:t>
            </a:r>
            <a:r>
              <a:rPr lang="en-CA" sz="2600" dirty="0" smtClean="0"/>
              <a:t> – attempts to prevent crime by making people fear punishment</a:t>
            </a:r>
            <a:endParaRPr lang="en-CA" sz="2600" b="1" u="sng" dirty="0" smtClean="0"/>
          </a:p>
        </p:txBody>
      </p:sp>
    </p:spTree>
    <p:extLst>
      <p:ext uri="{BB962C8B-B14F-4D97-AF65-F5344CB8AC3E}">
        <p14:creationId xmlns:p14="http://schemas.microsoft.com/office/powerpoint/2010/main" val="1828489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CA" sz="2800" dirty="0" smtClean="0"/>
              <a:t>Deterrence is meant to use punished criminals as an example to keep others from committing crimes</a:t>
            </a:r>
          </a:p>
          <a:p>
            <a:r>
              <a:rPr lang="en-CA" sz="2800" dirty="0" smtClean="0"/>
              <a:t>This requires that lawbreakers know 1) they are likely to get caught and 2) the punishment will be severe</a:t>
            </a:r>
          </a:p>
          <a:p>
            <a:r>
              <a:rPr lang="en-CA" sz="2800" dirty="0" smtClean="0"/>
              <a:t>PROBLEM – the probability of being caught, arrested and convicted is low.</a:t>
            </a:r>
          </a:p>
          <a:p>
            <a:endParaRPr lang="en-CA" sz="2800" dirty="0"/>
          </a:p>
          <a:p>
            <a:pPr marL="0" indent="0">
              <a:buNone/>
            </a:pPr>
            <a:r>
              <a:rPr lang="en-CA" sz="2800" b="1" i="1" dirty="0" smtClean="0"/>
              <a:t>Does the Prison System Benefit Society?</a:t>
            </a:r>
            <a:endParaRPr lang="en-CA" sz="2800" b="1" i="1" dirty="0"/>
          </a:p>
        </p:txBody>
      </p:sp>
    </p:spTree>
    <p:extLst>
      <p:ext uri="{BB962C8B-B14F-4D97-AF65-F5344CB8AC3E}">
        <p14:creationId xmlns:p14="http://schemas.microsoft.com/office/powerpoint/2010/main" val="3021767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Restorative Justice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CA" sz="2800" dirty="0" smtClean="0"/>
              <a:t>Aims to restore social relationships rather than simply punishing</a:t>
            </a:r>
          </a:p>
          <a:p>
            <a:r>
              <a:rPr lang="en-CA" sz="2800" dirty="0" smtClean="0"/>
              <a:t>Aims to repair the harm done to the victim and the community</a:t>
            </a:r>
          </a:p>
          <a:p>
            <a:r>
              <a:rPr lang="en-CA" sz="2800" dirty="0" smtClean="0"/>
              <a:t>Involves the victim and community members as active participants to help reconcile offenders with those who were harmed</a:t>
            </a:r>
          </a:p>
          <a:p>
            <a:r>
              <a:rPr lang="en-CA" sz="2800" dirty="0" smtClean="0"/>
              <a:t>The offender must acknowledge the wrongs committed and repair the harm caused</a:t>
            </a:r>
          </a:p>
          <a:p>
            <a:r>
              <a:rPr lang="en-CA" sz="2800" dirty="0">
                <a:hlinkClick r:id="rId2"/>
              </a:rPr>
              <a:t>https://</a:t>
            </a:r>
            <a:r>
              <a:rPr lang="en-CA" sz="2800" dirty="0" smtClean="0">
                <a:hlinkClick r:id="rId2"/>
              </a:rPr>
              <a:t>youtu.be/Ee-3NyfOxz4</a:t>
            </a:r>
            <a:endParaRPr lang="en-CA" sz="2800" dirty="0" smtClean="0"/>
          </a:p>
          <a:p>
            <a:endParaRPr lang="en-CA" sz="2800" dirty="0"/>
          </a:p>
        </p:txBody>
      </p:sp>
    </p:spTree>
    <p:extLst>
      <p:ext uri="{BB962C8B-B14F-4D97-AF65-F5344CB8AC3E}">
        <p14:creationId xmlns:p14="http://schemas.microsoft.com/office/powerpoint/2010/main" val="3040801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Learning Goals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CA" sz="2400" dirty="0" smtClean="0"/>
              <a:t>You will:</a:t>
            </a:r>
          </a:p>
          <a:p>
            <a:pPr>
              <a:buFontTx/>
              <a:buChar char="-"/>
            </a:pPr>
            <a:r>
              <a:rPr lang="en-CA" sz="2400" dirty="0" smtClean="0"/>
              <a:t>Describe theories related to deviance</a:t>
            </a:r>
          </a:p>
          <a:p>
            <a:pPr>
              <a:buFontTx/>
              <a:buChar char="-"/>
            </a:pPr>
            <a:r>
              <a:rPr lang="en-CA" sz="2400" dirty="0" smtClean="0"/>
              <a:t>Summarize and interpret statistics on deviant behaviour</a:t>
            </a:r>
          </a:p>
          <a:p>
            <a:pPr>
              <a:buFontTx/>
              <a:buChar char="-"/>
            </a:pPr>
            <a:r>
              <a:rPr lang="en-CA" sz="2400" dirty="0" smtClean="0"/>
              <a:t>Describe methods of deterrence used in societies</a:t>
            </a:r>
          </a:p>
          <a:p>
            <a:pPr>
              <a:buFontTx/>
              <a:buChar char="-"/>
            </a:pPr>
            <a:r>
              <a:rPr lang="en-CA" sz="2400" dirty="0" smtClean="0"/>
              <a:t>Explain how social panic happens</a:t>
            </a:r>
          </a:p>
          <a:p>
            <a:pPr>
              <a:buFontTx/>
              <a:buChar char="-"/>
            </a:pPr>
            <a:r>
              <a:rPr lang="en-CA" sz="2400" dirty="0" smtClean="0"/>
              <a:t>Explain how deterrence and civil liberties conflict</a:t>
            </a:r>
          </a:p>
        </p:txBody>
      </p:sp>
    </p:spTree>
    <p:extLst>
      <p:ext uri="{BB962C8B-B14F-4D97-AF65-F5344CB8AC3E}">
        <p14:creationId xmlns:p14="http://schemas.microsoft.com/office/powerpoint/2010/main" val="2232524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What is Deviance?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CA" sz="2400" dirty="0" smtClean="0"/>
              <a:t>Behaviour that violates the standards of conduct or expectations of a group or society (</a:t>
            </a:r>
            <a:r>
              <a:rPr lang="en-CA" sz="2400" dirty="0" err="1" smtClean="0"/>
              <a:t>Wickman</a:t>
            </a:r>
            <a:r>
              <a:rPr lang="en-CA" sz="2400" dirty="0" smtClean="0"/>
              <a:t>, 1991)</a:t>
            </a:r>
          </a:p>
          <a:p>
            <a:r>
              <a:rPr lang="en-CA" sz="2400" dirty="0" smtClean="0"/>
              <a:t>Could be considered deviant in one society and normal in another</a:t>
            </a:r>
          </a:p>
          <a:p>
            <a:r>
              <a:rPr lang="en-CA" sz="2400" dirty="0" smtClean="0"/>
              <a:t>Standards of deviance based on:</a:t>
            </a:r>
            <a:endParaRPr lang="en-CA" sz="2400" dirty="0"/>
          </a:p>
          <a:p>
            <a:pPr lvl="1"/>
            <a:r>
              <a:rPr lang="en-CA" sz="2200" dirty="0" smtClean="0"/>
              <a:t>Location</a:t>
            </a:r>
          </a:p>
          <a:p>
            <a:pPr lvl="1"/>
            <a:r>
              <a:rPr lang="en-CA" sz="2200" dirty="0" smtClean="0"/>
              <a:t>Age</a:t>
            </a:r>
          </a:p>
          <a:p>
            <a:pPr lvl="1"/>
            <a:r>
              <a:rPr lang="en-CA" sz="2200" dirty="0" smtClean="0"/>
              <a:t>Social status</a:t>
            </a:r>
          </a:p>
          <a:p>
            <a:pPr lvl="1"/>
            <a:r>
              <a:rPr lang="en-CA" sz="2200" dirty="0" smtClean="0"/>
              <a:t>Individual societies</a:t>
            </a:r>
          </a:p>
        </p:txBody>
      </p:sp>
    </p:spTree>
    <p:extLst>
      <p:ext uri="{BB962C8B-B14F-4D97-AF65-F5344CB8AC3E}">
        <p14:creationId xmlns:p14="http://schemas.microsoft.com/office/powerpoint/2010/main" val="337582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CA" sz="2400" dirty="0" smtClean="0"/>
              <a:t>People could be considered deviant based on their appearance, trait or physical ability</a:t>
            </a:r>
          </a:p>
          <a:p>
            <a:r>
              <a:rPr lang="en-CA" sz="2400" b="1" u="sng" dirty="0" smtClean="0"/>
              <a:t>Stigma (</a:t>
            </a:r>
            <a:r>
              <a:rPr lang="en-CA" sz="2400" b="1" u="sng" dirty="0" err="1" smtClean="0"/>
              <a:t>Goffman</a:t>
            </a:r>
            <a:r>
              <a:rPr lang="en-CA" sz="2400" b="1" u="sng" dirty="0" smtClean="0"/>
              <a:t>)</a:t>
            </a:r>
            <a:r>
              <a:rPr lang="en-CA" sz="2400" b="1" dirty="0" smtClean="0"/>
              <a:t> – labels society used to devalue members of certain groups</a:t>
            </a:r>
          </a:p>
          <a:p>
            <a:r>
              <a:rPr lang="en-CA" sz="2400" dirty="0" smtClean="0"/>
              <a:t>Stigmas can change over time</a:t>
            </a:r>
            <a:endParaRPr lang="en-CA" sz="2200" dirty="0" smtClean="0"/>
          </a:p>
          <a:p>
            <a:endParaRPr lang="en-CA" sz="2400" b="1" u="sng" dirty="0"/>
          </a:p>
          <a:p>
            <a:r>
              <a:rPr lang="en-CA" sz="2400" b="1" i="1" dirty="0" smtClean="0"/>
              <a:t>What are some stigmas that you are aware of?</a:t>
            </a:r>
          </a:p>
          <a:p>
            <a:pPr marL="0" indent="0">
              <a:buNone/>
            </a:pPr>
            <a:r>
              <a:rPr lang="en-CA" sz="2400" b="1" i="1" dirty="0">
                <a:hlinkClick r:id="rId2"/>
              </a:rPr>
              <a:t>http://</a:t>
            </a:r>
            <a:r>
              <a:rPr lang="en-CA" sz="2400" b="1" i="1" dirty="0" smtClean="0">
                <a:hlinkClick r:id="rId2"/>
              </a:rPr>
              <a:t>youtu.be/nefwFjyjarg</a:t>
            </a:r>
            <a:endParaRPr lang="en-CA" sz="2400" b="1" i="1" dirty="0" smtClean="0"/>
          </a:p>
          <a:p>
            <a:pPr marL="0" indent="0">
              <a:buNone/>
            </a:pPr>
            <a:endParaRPr lang="en-CA" sz="2400" b="1" i="1" dirty="0"/>
          </a:p>
        </p:txBody>
      </p:sp>
    </p:spTree>
    <p:extLst>
      <p:ext uri="{BB962C8B-B14F-4D97-AF65-F5344CB8AC3E}">
        <p14:creationId xmlns:p14="http://schemas.microsoft.com/office/powerpoint/2010/main" val="878239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72236" y="383146"/>
            <a:ext cx="8066467" cy="6049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6475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CA" sz="2800" b="1" u="sng" dirty="0" smtClean="0"/>
              <a:t>Consensus crimes</a:t>
            </a:r>
            <a:r>
              <a:rPr lang="en-CA" sz="2800" dirty="0" smtClean="0"/>
              <a:t> have near-unanimous agreement that they are intolerable, harmful and require severe penalties</a:t>
            </a:r>
          </a:p>
          <a:p>
            <a:r>
              <a:rPr lang="en-CA" sz="2800" b="1" u="sng" dirty="0" smtClean="0"/>
              <a:t>Conflict crimes</a:t>
            </a:r>
            <a:r>
              <a:rPr lang="en-CA" sz="2800" dirty="0" smtClean="0"/>
              <a:t> may be illegal, but there is disagreement about seriousness and penalties</a:t>
            </a:r>
            <a:endParaRPr lang="en-CA" sz="2800" b="1" u="sng" dirty="0" smtClean="0"/>
          </a:p>
          <a:p>
            <a:r>
              <a:rPr lang="en-CA" sz="2800" b="1" u="sng" dirty="0" smtClean="0"/>
              <a:t>social deviations</a:t>
            </a:r>
            <a:r>
              <a:rPr lang="en-CA" sz="2800" dirty="0" smtClean="0"/>
              <a:t> are not illegal acts but regarded as serious or harmful</a:t>
            </a:r>
          </a:p>
          <a:p>
            <a:r>
              <a:rPr lang="en-CA" sz="2800" b="1" u="sng" dirty="0" smtClean="0"/>
              <a:t>Social diversions</a:t>
            </a:r>
            <a:r>
              <a:rPr lang="en-CA" sz="2800" dirty="0"/>
              <a:t> </a:t>
            </a:r>
            <a:r>
              <a:rPr lang="en-CA" sz="2800" dirty="0" smtClean="0"/>
              <a:t>violate norms in a provocative way – distasteful, but harmless</a:t>
            </a:r>
            <a:endParaRPr lang="en-CA" sz="2800" b="1" u="sng" dirty="0"/>
          </a:p>
        </p:txBody>
      </p:sp>
    </p:spTree>
    <p:extLst>
      <p:ext uri="{BB962C8B-B14F-4D97-AF65-F5344CB8AC3E}">
        <p14:creationId xmlns:p14="http://schemas.microsoft.com/office/powerpoint/2010/main" val="697949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Social Control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CA" sz="2400" b="1" u="sng" dirty="0" smtClean="0"/>
              <a:t>Internal</a:t>
            </a:r>
            <a:r>
              <a:rPr lang="en-CA" sz="2400" dirty="0" smtClean="0"/>
              <a:t> – developed during socialization and lies within the individual</a:t>
            </a:r>
          </a:p>
          <a:p>
            <a:r>
              <a:rPr lang="en-CA" sz="2400" b="1" u="sng" dirty="0" smtClean="0"/>
              <a:t>External</a:t>
            </a:r>
            <a:r>
              <a:rPr lang="en-CA" sz="2400" dirty="0" smtClean="0"/>
              <a:t> – based on social sanctions, both positive (smiles, words, awards) and negative (criticism, fines, imprisonment)</a:t>
            </a:r>
            <a:endParaRPr lang="en-CA" sz="2400" b="1" u="sng" dirty="0" smtClean="0"/>
          </a:p>
          <a:p>
            <a:r>
              <a:rPr lang="en-CA" sz="2400" b="1" u="sng" dirty="0" smtClean="0"/>
              <a:t>Informal sanctions</a:t>
            </a:r>
            <a:r>
              <a:rPr lang="en-CA" sz="2400" dirty="0" smtClean="0"/>
              <a:t> – applied by most members of the group</a:t>
            </a:r>
            <a:r>
              <a:rPr lang="en-CA" sz="2200" dirty="0"/>
              <a:t> </a:t>
            </a:r>
            <a:endParaRPr lang="en-CA" sz="2200" dirty="0" smtClean="0"/>
          </a:p>
          <a:p>
            <a:pPr lvl="1"/>
            <a:r>
              <a:rPr lang="en-CA" sz="2200" dirty="0" smtClean="0"/>
              <a:t>Thanking, ridiculing, gossip, facial expressions</a:t>
            </a:r>
            <a:endParaRPr lang="en-CA" sz="2200" dirty="0"/>
          </a:p>
          <a:p>
            <a:r>
              <a:rPr lang="en-CA" sz="2400" b="1" u="sng" dirty="0" smtClean="0"/>
              <a:t>Formal sanctions</a:t>
            </a:r>
            <a:endParaRPr lang="en-CA" sz="2400" dirty="0"/>
          </a:p>
          <a:p>
            <a:pPr lvl="1"/>
            <a:r>
              <a:rPr lang="en-CA" sz="2200" dirty="0" smtClean="0"/>
              <a:t>Imposed by authority figures, </a:t>
            </a:r>
            <a:r>
              <a:rPr lang="en-CA" sz="2200" dirty="0" err="1" smtClean="0"/>
              <a:t>ie</a:t>
            </a:r>
            <a:r>
              <a:rPr lang="en-CA" sz="2200" dirty="0" smtClean="0"/>
              <a:t>. Judges, teachers, police</a:t>
            </a:r>
          </a:p>
        </p:txBody>
      </p:sp>
    </p:spTree>
    <p:extLst>
      <p:ext uri="{BB962C8B-B14F-4D97-AF65-F5344CB8AC3E}">
        <p14:creationId xmlns:p14="http://schemas.microsoft.com/office/powerpoint/2010/main" val="2696055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6518" y="559678"/>
            <a:ext cx="4119388" cy="1642609"/>
          </a:xfrm>
        </p:spPr>
        <p:txBody>
          <a:bodyPr/>
          <a:lstStyle/>
          <a:p>
            <a:r>
              <a:rPr lang="en-CA" dirty="0" smtClean="0"/>
              <a:t>Functionalist Perspective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CA" sz="2400" dirty="0" smtClean="0"/>
              <a:t>A common part of human existence, with both positive and negative consequences for social stability</a:t>
            </a:r>
          </a:p>
          <a:p>
            <a:r>
              <a:rPr lang="en-CA" sz="2400" dirty="0" smtClean="0"/>
              <a:t>Negative – deviance erodes trust, widespread suspicion, causes nonconforming behaviours</a:t>
            </a:r>
          </a:p>
          <a:p>
            <a:r>
              <a:rPr lang="en-CA" sz="2400" dirty="0" smtClean="0"/>
              <a:t>Positive – punishments demonstrates to others what society expects, defines proper behaviour</a:t>
            </a:r>
          </a:p>
          <a:p>
            <a:r>
              <a:rPr lang="en-CA" sz="2400" b="1" u="sng" dirty="0" smtClean="0"/>
              <a:t>Strain theory</a:t>
            </a:r>
            <a:r>
              <a:rPr lang="en-CA" sz="2400" dirty="0" smtClean="0"/>
              <a:t> – deviance will be limited because people share goals and agree on the means to achieve them – deviance will be limited to when gaps exist between the goals and the means</a:t>
            </a:r>
          </a:p>
          <a:p>
            <a:r>
              <a:rPr lang="en-CA" sz="2400" b="1" u="sng" dirty="0" smtClean="0"/>
              <a:t>Control theory</a:t>
            </a:r>
            <a:r>
              <a:rPr lang="en-CA" sz="2400" dirty="0" smtClean="0"/>
              <a:t> – conformity depends on strong bonds between individuals and society – if bonds are weak, deviance occurs</a:t>
            </a:r>
            <a:endParaRPr lang="en-CA" sz="2400" b="1" u="sng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6502"/>
          <a:stretch/>
        </p:blipFill>
        <p:spPr>
          <a:xfrm>
            <a:off x="244670" y="2440933"/>
            <a:ext cx="4936930" cy="26977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0361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4851" y="559678"/>
            <a:ext cx="4261055" cy="4952492"/>
          </a:xfrm>
        </p:spPr>
        <p:txBody>
          <a:bodyPr/>
          <a:lstStyle/>
          <a:p>
            <a:r>
              <a:rPr lang="en-CA" dirty="0" smtClean="0"/>
              <a:t>Symbolic Interactionist Perspective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CA" sz="2800" dirty="0" smtClean="0"/>
              <a:t>Deviance is learned through interaction with others</a:t>
            </a:r>
          </a:p>
          <a:p>
            <a:r>
              <a:rPr lang="en-CA" sz="2800" b="1" u="sng" dirty="0" smtClean="0"/>
              <a:t>Differential Association Theory</a:t>
            </a:r>
          </a:p>
          <a:p>
            <a:pPr lvl="1"/>
            <a:r>
              <a:rPr lang="en-CA" sz="2600" dirty="0" smtClean="0"/>
              <a:t>People learn the techniques, attitudes of deviant behaviour from those with whom they associate – tendency to deviate when they frequently associate with people who favour deviance</a:t>
            </a:r>
          </a:p>
          <a:p>
            <a:r>
              <a:rPr lang="en-CA" sz="2800" b="1" u="sng" dirty="0" smtClean="0"/>
              <a:t>Labelling Theory</a:t>
            </a:r>
          </a:p>
          <a:p>
            <a:pPr lvl="1"/>
            <a:r>
              <a:rPr lang="en-CA" sz="2600" dirty="0" smtClean="0"/>
              <a:t>Attempts to explain why certain people are labelled deviants and others not even if behaviour is similar</a:t>
            </a:r>
          </a:p>
          <a:p>
            <a:pPr lvl="1"/>
            <a:r>
              <a:rPr lang="en-CA" sz="2600" dirty="0" smtClean="0"/>
              <a:t>Deviants are people who have been labelled as such</a:t>
            </a:r>
          </a:p>
          <a:p>
            <a:endParaRPr lang="en-CA" sz="2800" dirty="0"/>
          </a:p>
        </p:txBody>
      </p:sp>
    </p:spTree>
    <p:extLst>
      <p:ext uri="{BB962C8B-B14F-4D97-AF65-F5344CB8AC3E}">
        <p14:creationId xmlns:p14="http://schemas.microsoft.com/office/powerpoint/2010/main" val="124678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Headlines">
  <a:themeElements>
    <a:clrScheme name="Headlines">
      <a:dk1>
        <a:sysClr val="windowText" lastClr="000000"/>
      </a:dk1>
      <a:lt1>
        <a:sysClr val="window" lastClr="FFFFFF"/>
      </a:lt1>
      <a:dk2>
        <a:srgbClr val="1D1A1D"/>
      </a:dk2>
      <a:lt2>
        <a:srgbClr val="F5F5F5"/>
      </a:lt2>
      <a:accent1>
        <a:srgbClr val="439EB7"/>
      </a:accent1>
      <a:accent2>
        <a:srgbClr val="E28B55"/>
      </a:accent2>
      <a:accent3>
        <a:srgbClr val="DCB64D"/>
      </a:accent3>
      <a:accent4>
        <a:srgbClr val="4CA198"/>
      </a:accent4>
      <a:accent5>
        <a:srgbClr val="835B82"/>
      </a:accent5>
      <a:accent6>
        <a:srgbClr val="645135"/>
      </a:accent6>
      <a:hlink>
        <a:srgbClr val="439EB7"/>
      </a:hlink>
      <a:folHlink>
        <a:srgbClr val="835B82"/>
      </a:folHlink>
    </a:clrScheme>
    <a:fontScheme name="Headlines">
      <a:majorFont>
        <a:latin typeface="Century Schoolbook" panose="02040604050505020304"/>
        <a:ea typeface=""/>
        <a:cs typeface=""/>
      </a:majorFont>
      <a:minorFont>
        <a:latin typeface="Corbel" panose="020B0503020204020204"/>
        <a:ea typeface=""/>
        <a:cs typeface=""/>
      </a:minorFont>
    </a:fontScheme>
    <a:fmtScheme name="Headlines">
      <a:fillStyleLst>
        <a:solidFill>
          <a:schemeClr val="phClr"/>
        </a:solidFill>
        <a:solidFill>
          <a:schemeClr val="phClr">
            <a:tint val="67000"/>
            <a:satMod val="105000"/>
          </a:schemeClr>
        </a:solidFill>
        <a:gradFill rotWithShape="1">
          <a:gsLst>
            <a:gs pos="0">
              <a:schemeClr val="phClr">
                <a:tint val="100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0000"/>
                <a:satMod val="120000"/>
                <a:lumMod val="99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12700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innerShdw blurRad="88900" dist="25400" dir="10800000">
              <a:srgbClr val="000000">
                <a:alpha val="25000"/>
              </a:srgbClr>
            </a:innerShdw>
            <a:outerShdw blurRad="25400" dist="25400" dir="5400000" rotWithShape="0">
              <a:srgbClr val="FFFFFF">
                <a:alpha val="10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Headlines" id="{3841520A-25F2-4EB8-BE4C-611DB5ABEED9}" vid="{ECD25A4C-D97E-4C12-84B1-63580BFFAEEB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TM10001103[[fn=Headlines]]</Template>
  <TotalTime>637</TotalTime>
  <Words>695</Words>
  <Application>Microsoft Office PowerPoint</Application>
  <PresentationFormat>Widescreen</PresentationFormat>
  <Paragraphs>83</Paragraphs>
  <Slides>17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1" baseType="lpstr">
      <vt:lpstr>Arial</vt:lpstr>
      <vt:lpstr>Century Schoolbook</vt:lpstr>
      <vt:lpstr>Corbel</vt:lpstr>
      <vt:lpstr>Headlines</vt:lpstr>
      <vt:lpstr>deviance</vt:lpstr>
      <vt:lpstr>Learning Goals</vt:lpstr>
      <vt:lpstr>What is Deviance?</vt:lpstr>
      <vt:lpstr>PowerPoint Presentation</vt:lpstr>
      <vt:lpstr>PowerPoint Presentation</vt:lpstr>
      <vt:lpstr>PowerPoint Presentation</vt:lpstr>
      <vt:lpstr>Social Control</vt:lpstr>
      <vt:lpstr>Functionalist Perspective</vt:lpstr>
      <vt:lpstr>Symbolic Interactionist Perspective</vt:lpstr>
      <vt:lpstr>Conflict Perspective</vt:lpstr>
      <vt:lpstr>What is crime?</vt:lpstr>
      <vt:lpstr>PowerPoint Presentation</vt:lpstr>
      <vt:lpstr>PowerPoint Presentation</vt:lpstr>
      <vt:lpstr>PowerPoint Presentation</vt:lpstr>
      <vt:lpstr>The Correctional System</vt:lpstr>
      <vt:lpstr>PowerPoint Presentation</vt:lpstr>
      <vt:lpstr>Restorative Justice</vt:lpstr>
    </vt:vector>
  </TitlesOfParts>
  <Company>Toshiba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deviance</dc:title>
  <dc:creator>Virdo, Paul</dc:creator>
  <cp:lastModifiedBy>Virdo, Paul</cp:lastModifiedBy>
  <cp:revision>19</cp:revision>
  <dcterms:created xsi:type="dcterms:W3CDTF">2015-06-05T15:04:00Z</dcterms:created>
  <dcterms:modified xsi:type="dcterms:W3CDTF">2015-06-08T19:18:46Z</dcterms:modified>
</cp:coreProperties>
</file>