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28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5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09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87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9947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737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510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772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364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465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20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736784-F08E-4F40-9AF0-2C9074F5F2FF}" type="datetimeFigureOut">
              <a:rPr lang="en-CA" smtClean="0"/>
              <a:t>04/06/2015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39A8853-7D85-41C5-A269-223CBF378A0C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8923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oneredpaperclip.blogspot.c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Growing trends in science &amp; technology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5857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800" dirty="0" smtClean="0"/>
              <a:t>IMPACT ON THE FAMILY (Family Systems Theory)</a:t>
            </a:r>
          </a:p>
          <a:p>
            <a:r>
              <a:rPr lang="en-CA" sz="2800" dirty="0" smtClean="0"/>
              <a:t>- what impact does technology have on the family as a dynamic, self-regulating system?</a:t>
            </a:r>
          </a:p>
          <a:p>
            <a:r>
              <a:rPr lang="en-CA" sz="2800" dirty="0" smtClean="0"/>
              <a:t>- children are growing up with technology integrated into their lives from an early age</a:t>
            </a:r>
          </a:p>
          <a:p>
            <a:r>
              <a:rPr lang="en-CA" sz="2800" dirty="0" smtClean="0"/>
              <a:t>- wireless technology allows for multiple connections with personal content</a:t>
            </a:r>
          </a:p>
          <a:p>
            <a:r>
              <a:rPr lang="en-CA" sz="2800" dirty="0" smtClean="0"/>
              <a:t>- what is the internet being used for, education or entertainment?</a:t>
            </a:r>
          </a:p>
          <a:p>
            <a:pPr lvl="1"/>
            <a:r>
              <a:rPr lang="en-CA" sz="2400" dirty="0" smtClean="0"/>
              <a:t>This will affect the influence it has on family dynamic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27283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Technology in the future – new opportunities or new problems?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THE SIMULATED SOCIETY (Jean </a:t>
            </a:r>
            <a:r>
              <a:rPr lang="en-CA" sz="2800" dirty="0" err="1" smtClean="0"/>
              <a:t>Baudrillard</a:t>
            </a:r>
            <a:r>
              <a:rPr lang="en-CA" sz="2800" dirty="0" smtClean="0"/>
              <a:t>)</a:t>
            </a:r>
          </a:p>
          <a:p>
            <a:r>
              <a:rPr lang="en-CA" sz="2800" dirty="0" smtClean="0"/>
              <a:t>- technology moves us away rom the natural state we started in</a:t>
            </a:r>
          </a:p>
          <a:p>
            <a:pPr lvl="1"/>
            <a:r>
              <a:rPr lang="en-CA" sz="2400" dirty="0" smtClean="0"/>
              <a:t>Rain – an inconvenience rather than needed for food</a:t>
            </a:r>
          </a:p>
          <a:p>
            <a:pPr lvl="1"/>
            <a:r>
              <a:rPr lang="en-CA" sz="2400" dirty="0" smtClean="0"/>
              <a:t>Wildlife – large predators to be killed or controlled</a:t>
            </a:r>
          </a:p>
          <a:p>
            <a:pPr lvl="1"/>
            <a:r>
              <a:rPr lang="en-CA" sz="2400" dirty="0" smtClean="0"/>
              <a:t>Cities, towns – made of concrete and plastic</a:t>
            </a:r>
          </a:p>
          <a:p>
            <a:pPr lvl="1"/>
            <a:r>
              <a:rPr lang="en-CA" sz="2400" dirty="0" smtClean="0"/>
              <a:t>Neighbours – we don’t know who’s next door, but we know our gaming partner in Asia or Europe</a:t>
            </a:r>
          </a:p>
          <a:p>
            <a:pPr marL="128016" lvl="1" indent="0">
              <a:buNone/>
            </a:pPr>
            <a:r>
              <a:rPr lang="en-CA" sz="2400" dirty="0" smtClean="0"/>
              <a:t>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35129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THE POWER OF SOCIAL NETWORKING</a:t>
            </a:r>
          </a:p>
          <a:p>
            <a:r>
              <a:rPr lang="en-CA" sz="2800" dirty="0">
                <a:hlinkClick r:id="rId2"/>
              </a:rPr>
              <a:t>http://oneredpaperclip.blogspot.ca</a:t>
            </a:r>
            <a:r>
              <a:rPr lang="en-CA" sz="2800" dirty="0" smtClean="0">
                <a:hlinkClick r:id="rId2"/>
              </a:rPr>
              <a:t>/</a:t>
            </a:r>
            <a:endParaRPr lang="en-CA" sz="2800" dirty="0" smtClean="0"/>
          </a:p>
          <a:p>
            <a:endParaRPr lang="en-CA" sz="2800" dirty="0"/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355890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VIRTUAL SPACE – THE NEW FRONTIER?</a:t>
            </a:r>
          </a:p>
          <a:p>
            <a:r>
              <a:rPr lang="en-CA" sz="2800" dirty="0" smtClean="0"/>
              <a:t>- selling virtual items in games</a:t>
            </a:r>
          </a:p>
          <a:p>
            <a:r>
              <a:rPr lang="en-CA" sz="2800" dirty="0" smtClean="0"/>
              <a:t>- virtual threats, virtual crimes</a:t>
            </a:r>
          </a:p>
          <a:p>
            <a:r>
              <a:rPr lang="en-CA" sz="2800" dirty="0" smtClean="0"/>
              <a:t>- game addiction</a:t>
            </a:r>
          </a:p>
          <a:p>
            <a:r>
              <a:rPr lang="en-CA" sz="2800" dirty="0" smtClean="0"/>
              <a:t>- Does gaming cause addiction or are addicts drawn to gaming?</a:t>
            </a:r>
          </a:p>
          <a:p>
            <a:r>
              <a:rPr lang="en-CA" sz="2800" dirty="0" smtClean="0"/>
              <a:t>- Are there any benefits to virtual space?</a:t>
            </a:r>
          </a:p>
        </p:txBody>
      </p:sp>
    </p:spTree>
    <p:extLst>
      <p:ext uri="{BB962C8B-B14F-4D97-AF65-F5344CB8AC3E}">
        <p14:creationId xmlns:p14="http://schemas.microsoft.com/office/powerpoint/2010/main" val="2233564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TECHNO WASTE</a:t>
            </a:r>
          </a:p>
          <a:p>
            <a:r>
              <a:rPr lang="en-CA" sz="2800" dirty="0" smtClean="0"/>
              <a:t>- devices become obsolete quickly</a:t>
            </a:r>
          </a:p>
          <a:p>
            <a:r>
              <a:rPr lang="en-CA" sz="2800" dirty="0" smtClean="0"/>
              <a:t>- contain mercury, lead, arsenic, chromium</a:t>
            </a:r>
          </a:p>
          <a:p>
            <a:r>
              <a:rPr lang="en-CA" sz="2800" dirty="0" smtClean="0"/>
              <a:t>- </a:t>
            </a:r>
            <a:r>
              <a:rPr lang="en-CA" sz="2800" u="sng" dirty="0" smtClean="0"/>
              <a:t>Social Exchange Theory</a:t>
            </a:r>
            <a:r>
              <a:rPr lang="en-CA" sz="2800" dirty="0" smtClean="0"/>
              <a:t> – keeping current with technology takes precedence over </a:t>
            </a:r>
            <a:r>
              <a:rPr lang="en-CA" sz="2800" smtClean="0"/>
              <a:t>environmental concerns</a:t>
            </a:r>
            <a:endParaRPr lang="en-CA" sz="2800"/>
          </a:p>
        </p:txBody>
      </p:sp>
    </p:spTree>
    <p:extLst>
      <p:ext uri="{BB962C8B-B14F-4D97-AF65-F5344CB8AC3E}">
        <p14:creationId xmlns:p14="http://schemas.microsoft.com/office/powerpoint/2010/main" val="275512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goal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800" dirty="0" smtClean="0"/>
              <a:t>You will … </a:t>
            </a:r>
          </a:p>
          <a:p>
            <a:r>
              <a:rPr lang="en-CA" sz="2800" dirty="0" smtClean="0"/>
              <a:t>… demonstrate an understanding of how technology influences society.</a:t>
            </a:r>
          </a:p>
          <a:p>
            <a:endParaRPr lang="en-CA" sz="2800" dirty="0"/>
          </a:p>
          <a:p>
            <a:r>
              <a:rPr lang="en-CA" sz="2800" dirty="0" smtClean="0"/>
              <a:t>You will do this by …</a:t>
            </a:r>
          </a:p>
          <a:p>
            <a:r>
              <a:rPr lang="en-CA" sz="2800" dirty="0" smtClean="0"/>
              <a:t>… identifying how current trends are influenced by culture, tradition and language</a:t>
            </a:r>
            <a:endParaRPr lang="en-CA" sz="2800" dirty="0"/>
          </a:p>
          <a:p>
            <a:r>
              <a:rPr lang="en-CA" sz="2800" dirty="0" smtClean="0"/>
              <a:t>… describing how technology impacts these influences</a:t>
            </a:r>
          </a:p>
        </p:txBody>
      </p:sp>
    </p:spTree>
    <p:extLst>
      <p:ext uri="{BB962C8B-B14F-4D97-AF65-F5344CB8AC3E}">
        <p14:creationId xmlns:p14="http://schemas.microsoft.com/office/powerpoint/2010/main" val="352707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Socializing and 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CA" sz="2800" dirty="0" smtClean="0"/>
              <a:t> Today, social status is closely tied to the ability to communicate and be part of virtual social networks.</a:t>
            </a:r>
            <a:endParaRPr lang="en-CA" dirty="0" smtClean="0"/>
          </a:p>
          <a:p>
            <a:pPr>
              <a:buFontTx/>
              <a:buChar char="-"/>
            </a:pPr>
            <a:r>
              <a:rPr lang="en-CA" sz="2800" dirty="0"/>
              <a:t> </a:t>
            </a:r>
            <a:r>
              <a:rPr lang="en-CA" sz="2800" u="sng" dirty="0" smtClean="0"/>
              <a:t>How would you feel if one of your friends refused to use any social networking tool to communicate with you?</a:t>
            </a:r>
          </a:p>
        </p:txBody>
      </p:sp>
    </p:spTree>
    <p:extLst>
      <p:ext uri="{BB962C8B-B14F-4D97-AF65-F5344CB8AC3E}">
        <p14:creationId xmlns:p14="http://schemas.microsoft.com/office/powerpoint/2010/main" val="3844796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/>
              <a:t>SOCIAL NETWORKS</a:t>
            </a:r>
          </a:p>
          <a:p>
            <a:pPr>
              <a:buFontTx/>
              <a:buChar char="-"/>
            </a:pPr>
            <a:r>
              <a:rPr lang="en-CA" sz="2800" dirty="0" smtClean="0"/>
              <a:t>We have always been socialized and encouraged to interact with family and friends</a:t>
            </a:r>
          </a:p>
          <a:p>
            <a:pPr>
              <a:buFontTx/>
              <a:buChar char="-"/>
            </a:pPr>
            <a:r>
              <a:rPr lang="en-CA" sz="2800" dirty="0" smtClean="0"/>
              <a:t>This has driven the popularity of social networking</a:t>
            </a:r>
          </a:p>
          <a:p>
            <a:pPr>
              <a:buFontTx/>
              <a:buChar char="-"/>
            </a:pPr>
            <a:r>
              <a:rPr lang="en-CA" sz="2800" dirty="0" smtClean="0"/>
              <a:t>In an average month, 15 million Canadians log onto Facebook</a:t>
            </a:r>
          </a:p>
          <a:p>
            <a:pPr>
              <a:buFontTx/>
              <a:buChar char="-"/>
            </a:pPr>
            <a:r>
              <a:rPr lang="en-CA" sz="2800" dirty="0" smtClean="0"/>
              <a:t>Canadian average is 190 friends, Global average is 130 friends</a:t>
            </a:r>
          </a:p>
          <a:p>
            <a:pPr>
              <a:buFontTx/>
              <a:buChar char="-"/>
            </a:pPr>
            <a:r>
              <a:rPr lang="en-CA" sz="2800" u="sng" dirty="0" smtClean="0"/>
              <a:t>why is Facebook so popular?</a:t>
            </a:r>
            <a:endParaRPr lang="en-CA" sz="2800" u="sng" dirty="0"/>
          </a:p>
        </p:txBody>
      </p:sp>
    </p:spTree>
    <p:extLst>
      <p:ext uri="{BB962C8B-B14F-4D97-AF65-F5344CB8AC3E}">
        <p14:creationId xmlns:p14="http://schemas.microsoft.com/office/powerpoint/2010/main" val="23543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“THIS IS WHO I AM”</a:t>
            </a:r>
          </a:p>
          <a:p>
            <a:r>
              <a:rPr lang="en-CA" sz="2800" dirty="0" smtClean="0"/>
              <a:t>- Facebook provides a secondary purpose of helping us define who we are and how we are seen</a:t>
            </a:r>
          </a:p>
          <a:p>
            <a:r>
              <a:rPr lang="en-CA" sz="2800" dirty="0" smtClean="0"/>
              <a:t>- Cooley’s theory: looking glass self – Facebook helps us understand who we are</a:t>
            </a:r>
          </a:p>
        </p:txBody>
      </p:sp>
    </p:spTree>
    <p:extLst>
      <p:ext uri="{BB962C8B-B14F-4D97-AF65-F5344CB8AC3E}">
        <p14:creationId xmlns:p14="http://schemas.microsoft.com/office/powerpoint/2010/main" val="341423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IMPACTS</a:t>
            </a:r>
          </a:p>
          <a:p>
            <a:r>
              <a:rPr lang="en-CA" sz="2800" dirty="0" smtClean="0"/>
              <a:t>- links to depression – “upward” comparisons</a:t>
            </a:r>
          </a:p>
          <a:p>
            <a:r>
              <a:rPr lang="en-CA" sz="2800" dirty="0" smtClean="0"/>
              <a:t>- links to obesity – lack of physical activity</a:t>
            </a:r>
          </a:p>
          <a:p>
            <a:r>
              <a:rPr lang="en-CA" sz="2800" dirty="0" smtClean="0"/>
              <a:t>- 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15688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CELLULAR TECHNOLOGY AND SOCIALIZING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sz="2800" dirty="0" smtClean="0"/>
              <a:t>- flooding the marketplace</a:t>
            </a:r>
          </a:p>
          <a:p>
            <a:r>
              <a:rPr lang="en-CA" sz="2800" dirty="0" smtClean="0"/>
              <a:t>- 47 percent of U.S. teenagers say their lives would be worsened if they lost access to their mobile devices</a:t>
            </a:r>
          </a:p>
          <a:p>
            <a:r>
              <a:rPr lang="en-CA" sz="2800" dirty="0" smtClean="0"/>
              <a:t>- 57 percent credit their devices for improving their lives</a:t>
            </a:r>
          </a:p>
          <a:p>
            <a:r>
              <a:rPr lang="en-CA" sz="2800" dirty="0" smtClean="0"/>
              <a:t>- used for entertainment – gaming, movies, shows</a:t>
            </a:r>
          </a:p>
          <a:p>
            <a:r>
              <a:rPr lang="en-CA" sz="2800" dirty="0" smtClean="0"/>
              <a:t>- used for safety – provides a sense of security to teenagers</a:t>
            </a:r>
          </a:p>
          <a:p>
            <a:r>
              <a:rPr lang="en-CA" sz="2800" dirty="0" smtClean="0"/>
              <a:t>- used for quick communication – texting</a:t>
            </a:r>
          </a:p>
          <a:p>
            <a:r>
              <a:rPr lang="en-CA" sz="2800" dirty="0" smtClean="0"/>
              <a:t>- Over 1 BILLION text messages are sent globally each day</a:t>
            </a:r>
          </a:p>
          <a:p>
            <a:endParaRPr lang="en-CA" sz="2800" dirty="0" smtClean="0"/>
          </a:p>
          <a:p>
            <a:pPr lvl="1"/>
            <a:r>
              <a:rPr lang="en-CA" sz="2400" dirty="0" smtClean="0"/>
              <a:t>PROS – allows for multi-tasking, provides fun communication</a:t>
            </a:r>
          </a:p>
          <a:p>
            <a:pPr lvl="1"/>
            <a:r>
              <a:rPr lang="en-CA" sz="2400" dirty="0" smtClean="0"/>
              <a:t>CONS – pauses of communication, distraction</a:t>
            </a:r>
          </a:p>
        </p:txBody>
      </p:sp>
    </p:spTree>
    <p:extLst>
      <p:ext uri="{BB962C8B-B14F-4D97-AF65-F5344CB8AC3E}">
        <p14:creationId xmlns:p14="http://schemas.microsoft.com/office/powerpoint/2010/main" val="3255013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CONTAINMENT THEORY</a:t>
            </a:r>
          </a:p>
          <a:p>
            <a:r>
              <a:rPr lang="en-CA" sz="2800" dirty="0" smtClean="0"/>
              <a:t>- a subset of social control theory</a:t>
            </a:r>
          </a:p>
          <a:p>
            <a:r>
              <a:rPr lang="en-CA" sz="2800" dirty="0" smtClean="0"/>
              <a:t>- there are 2 ways individuals use the internalization of values to control primal urges:</a:t>
            </a:r>
          </a:p>
          <a:p>
            <a:pPr lvl="1"/>
            <a:r>
              <a:rPr lang="en-CA" sz="2000" b="1" u="sng" dirty="0" smtClean="0"/>
              <a:t>Inner containments</a:t>
            </a:r>
            <a:r>
              <a:rPr lang="en-CA" sz="2000" b="1" dirty="0" smtClean="0"/>
              <a:t> – </a:t>
            </a:r>
            <a:r>
              <a:rPr lang="en-CA" sz="2000" dirty="0" smtClean="0"/>
              <a:t>our self-esteem and moral development</a:t>
            </a:r>
          </a:p>
          <a:p>
            <a:pPr lvl="1"/>
            <a:r>
              <a:rPr lang="en-CA" sz="2000" b="1" u="sng" dirty="0" smtClean="0"/>
              <a:t>Outer containments – social controls such as teachers, police, parents</a:t>
            </a:r>
          </a:p>
          <a:p>
            <a:pPr marL="128016" lvl="1" indent="0">
              <a:buNone/>
            </a:pPr>
            <a:r>
              <a:rPr lang="en-CA" sz="2800" dirty="0" smtClean="0"/>
              <a:t>- The hope is that agents of socialization have taught us social norms and values to control ourselves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16030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800" dirty="0" smtClean="0"/>
              <a:t>- the internet gives users the ability to hide (to a certain extent) from outer containments</a:t>
            </a:r>
          </a:p>
          <a:p>
            <a:r>
              <a:rPr lang="en-CA" sz="2800" dirty="0" smtClean="0"/>
              <a:t>- the internet also allows us to access copyrighted material without paying</a:t>
            </a:r>
          </a:p>
          <a:p>
            <a:r>
              <a:rPr lang="en-CA" sz="2800" dirty="0" smtClean="0"/>
              <a:t>MARSHALL </a:t>
            </a:r>
            <a:r>
              <a:rPr lang="en-CA" sz="2800" dirty="0" err="1" smtClean="0"/>
              <a:t>McLUHAN</a:t>
            </a:r>
            <a:endParaRPr lang="en-CA" sz="2800" dirty="0" smtClean="0"/>
          </a:p>
          <a:p>
            <a:r>
              <a:rPr lang="en-CA" sz="2800" dirty="0" smtClean="0"/>
              <a:t>- technology is an extension of the human</a:t>
            </a:r>
          </a:p>
          <a:p>
            <a:r>
              <a:rPr lang="en-CA" sz="2800" dirty="0" smtClean="0"/>
              <a:t>- computers are an extension of our nervous system</a:t>
            </a:r>
          </a:p>
          <a:p>
            <a:r>
              <a:rPr lang="en-CA" sz="2800" dirty="0" smtClean="0"/>
              <a:t>- technology extends us past what we can see and hear in the space we are in – </a:t>
            </a:r>
            <a:r>
              <a:rPr lang="en-CA" sz="2800" i="1" dirty="0" smtClean="0"/>
              <a:t>are we really here?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8483159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126</TotalTime>
  <Words>666</Words>
  <Application>Microsoft Office PowerPoint</Application>
  <PresentationFormat>Widescreen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Tw Cen MT</vt:lpstr>
      <vt:lpstr>Tw Cen MT Condensed</vt:lpstr>
      <vt:lpstr>Wingdings 3</vt:lpstr>
      <vt:lpstr>Integral</vt:lpstr>
      <vt:lpstr>Growing trends in science &amp; technology</vt:lpstr>
      <vt:lpstr>Learning goal</vt:lpstr>
      <vt:lpstr>Socializing and technology</vt:lpstr>
      <vt:lpstr>PowerPoint Presentation</vt:lpstr>
      <vt:lpstr>PowerPoint Presentation</vt:lpstr>
      <vt:lpstr>PowerPoint Presentation</vt:lpstr>
      <vt:lpstr>CELLULAR TECHNOLOGY AND SOCIALIZING</vt:lpstr>
      <vt:lpstr>PowerPoint Presentation</vt:lpstr>
      <vt:lpstr>PowerPoint Presentation</vt:lpstr>
      <vt:lpstr>PowerPoint Presentation</vt:lpstr>
      <vt:lpstr>Technology in the future – new opportunities or new problems?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Growing trends in science &amp; technology</dc:title>
  <dc:creator>Virdo, Paul</dc:creator>
  <cp:lastModifiedBy>Virdo, Paul</cp:lastModifiedBy>
  <cp:revision>8</cp:revision>
  <dcterms:created xsi:type="dcterms:W3CDTF">2015-06-04T14:15:22Z</dcterms:created>
  <dcterms:modified xsi:type="dcterms:W3CDTF">2015-06-04T16:21:38Z</dcterms:modified>
</cp:coreProperties>
</file>