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7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1ADD-7E7A-4DA2-89E8-01E97C9FE02E}" type="datetimeFigureOut">
              <a:rPr lang="en-CA" smtClean="0"/>
              <a:t>03/06/2015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89E2C985-5EEB-4CBA-8D5D-6898C3FF2BB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70836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1ADD-7E7A-4DA2-89E8-01E97C9FE02E}" type="datetimeFigureOut">
              <a:rPr lang="en-CA" smtClean="0"/>
              <a:t>03/06/2015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9E2C985-5EEB-4CBA-8D5D-6898C3FF2BB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42376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1ADD-7E7A-4DA2-89E8-01E97C9FE02E}" type="datetimeFigureOut">
              <a:rPr lang="en-CA" smtClean="0"/>
              <a:t>03/06/2015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9E2C985-5EEB-4CBA-8D5D-6898C3FF2BB1}" type="slidenum">
              <a:rPr lang="en-CA" smtClean="0"/>
              <a:t>‹#›</a:t>
            </a:fld>
            <a:endParaRPr lang="en-CA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248040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1ADD-7E7A-4DA2-89E8-01E97C9FE02E}" type="datetimeFigureOut">
              <a:rPr lang="en-CA" smtClean="0"/>
              <a:t>03/06/2015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9E2C985-5EEB-4CBA-8D5D-6898C3FF2BB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010275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1ADD-7E7A-4DA2-89E8-01E97C9FE02E}" type="datetimeFigureOut">
              <a:rPr lang="en-CA" smtClean="0"/>
              <a:t>03/06/2015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9E2C985-5EEB-4CBA-8D5D-6898C3FF2BB1}" type="slidenum">
              <a:rPr lang="en-CA" smtClean="0"/>
              <a:t>‹#›</a:t>
            </a:fld>
            <a:endParaRPr lang="en-CA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647165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1ADD-7E7A-4DA2-89E8-01E97C9FE02E}" type="datetimeFigureOut">
              <a:rPr lang="en-CA" smtClean="0"/>
              <a:t>03/06/2015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9E2C985-5EEB-4CBA-8D5D-6898C3FF2BB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65659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1ADD-7E7A-4DA2-89E8-01E97C9FE02E}" type="datetimeFigureOut">
              <a:rPr lang="en-CA" smtClean="0"/>
              <a:t>03/06/2015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C985-5EEB-4CBA-8D5D-6898C3FF2BB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432915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1ADD-7E7A-4DA2-89E8-01E97C9FE02E}" type="datetimeFigureOut">
              <a:rPr lang="en-CA" smtClean="0"/>
              <a:t>03/06/2015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C985-5EEB-4CBA-8D5D-6898C3FF2BB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75526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1ADD-7E7A-4DA2-89E8-01E97C9FE02E}" type="datetimeFigureOut">
              <a:rPr lang="en-CA" smtClean="0"/>
              <a:t>03/06/2015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C985-5EEB-4CBA-8D5D-6898C3FF2BB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35322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1ADD-7E7A-4DA2-89E8-01E97C9FE02E}" type="datetimeFigureOut">
              <a:rPr lang="en-CA" smtClean="0"/>
              <a:t>03/06/2015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9E2C985-5EEB-4CBA-8D5D-6898C3FF2BB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16083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1ADD-7E7A-4DA2-89E8-01E97C9FE02E}" type="datetimeFigureOut">
              <a:rPr lang="en-CA" smtClean="0"/>
              <a:t>03/06/2015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9E2C985-5EEB-4CBA-8D5D-6898C3FF2BB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44185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1ADD-7E7A-4DA2-89E8-01E97C9FE02E}" type="datetimeFigureOut">
              <a:rPr lang="en-CA" smtClean="0"/>
              <a:t>03/06/2015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9E2C985-5EEB-4CBA-8D5D-6898C3FF2BB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63511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1ADD-7E7A-4DA2-89E8-01E97C9FE02E}" type="datetimeFigureOut">
              <a:rPr lang="en-CA" smtClean="0"/>
              <a:t>03/06/2015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C985-5EEB-4CBA-8D5D-6898C3FF2BB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36331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1ADD-7E7A-4DA2-89E8-01E97C9FE02E}" type="datetimeFigureOut">
              <a:rPr lang="en-CA" smtClean="0"/>
              <a:t>03/06/2015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C985-5EEB-4CBA-8D5D-6898C3FF2BB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82616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1ADD-7E7A-4DA2-89E8-01E97C9FE02E}" type="datetimeFigureOut">
              <a:rPr lang="en-CA" smtClean="0"/>
              <a:t>03/06/2015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C985-5EEB-4CBA-8D5D-6898C3FF2BB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09309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1ADD-7E7A-4DA2-89E8-01E97C9FE02E}" type="datetimeFigureOut">
              <a:rPr lang="en-CA" smtClean="0"/>
              <a:t>03/06/2015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9E2C985-5EEB-4CBA-8D5D-6898C3FF2BB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95423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A11ADD-7E7A-4DA2-89E8-01E97C9FE02E}" type="datetimeFigureOut">
              <a:rPr lang="en-CA" smtClean="0"/>
              <a:t>03/06/2015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9E2C985-5EEB-4CBA-8D5D-6898C3FF2BB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90815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OYgwUQTSC3I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documentaryaddict.com/killing+us+softly+4+advertisings+image+of+women-12933-doc.html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C8JoQ7_aYPw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lice.ca/til-debt-do-us-part/video/where-are-they-now/where-are-they-now-rachel-and-daniela/video.html?v=64189507677#til-debt-do-us-part/video/where-are-they-now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GROWING TRENDS IN CANADA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CA" sz="2400" i="1" dirty="0" smtClean="0"/>
              <a:t>What are the major forces that are shaping today’s social trends?</a:t>
            </a:r>
            <a:endParaRPr lang="en-CA" sz="2400" i="1" dirty="0"/>
          </a:p>
        </p:txBody>
      </p:sp>
    </p:spTree>
    <p:extLst>
      <p:ext uri="{BB962C8B-B14F-4D97-AF65-F5344CB8AC3E}">
        <p14:creationId xmlns:p14="http://schemas.microsoft.com/office/powerpoint/2010/main" val="1999280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CA" sz="2800" dirty="0" smtClean="0"/>
              <a:t>MEDIA AND CULTURE</a:t>
            </a:r>
          </a:p>
          <a:p>
            <a:pPr marL="0" indent="0">
              <a:buNone/>
            </a:pPr>
            <a:r>
              <a:rPr lang="en-CA" sz="2800" dirty="0" smtClean="0"/>
              <a:t>Example: The Television</a:t>
            </a:r>
          </a:p>
          <a:p>
            <a:pPr>
              <a:buFontTx/>
              <a:buChar char="-"/>
            </a:pPr>
            <a:r>
              <a:rPr lang="en-CA" sz="2800" dirty="0" smtClean="0"/>
              <a:t>Since the 1950s, a means of “transmitting culture” (</a:t>
            </a:r>
            <a:r>
              <a:rPr lang="en-CA" sz="2800" dirty="0" err="1" smtClean="0"/>
              <a:t>Gerbner</a:t>
            </a:r>
            <a:r>
              <a:rPr lang="en-CA" sz="2800" dirty="0" smtClean="0"/>
              <a:t>)</a:t>
            </a:r>
          </a:p>
          <a:p>
            <a:pPr>
              <a:buFontTx/>
              <a:buChar char="-"/>
            </a:pPr>
            <a:r>
              <a:rPr lang="en-CA" sz="2800" dirty="0" smtClean="0"/>
              <a:t>Use of television has grown and changed</a:t>
            </a:r>
          </a:p>
          <a:p>
            <a:pPr lvl="1">
              <a:buFontTx/>
              <a:buChar char="-"/>
            </a:pPr>
            <a:r>
              <a:rPr lang="en-CA" sz="2600" dirty="0" smtClean="0"/>
              <a:t>It passes on our history and culture </a:t>
            </a:r>
            <a:r>
              <a:rPr lang="en-CA" sz="2600" b="1" dirty="0" smtClean="0"/>
              <a:t>through the lens of corporations trying to sell goods and services</a:t>
            </a:r>
            <a:endParaRPr lang="en-CA" sz="2600" dirty="0"/>
          </a:p>
        </p:txBody>
      </p:sp>
    </p:spTree>
    <p:extLst>
      <p:ext uri="{BB962C8B-B14F-4D97-AF65-F5344CB8AC3E}">
        <p14:creationId xmlns:p14="http://schemas.microsoft.com/office/powerpoint/2010/main" val="1138413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CA" sz="2800" dirty="0" smtClean="0"/>
              <a:t>INFLUENCE OF MEDIA FIGURES</a:t>
            </a:r>
          </a:p>
          <a:p>
            <a:pPr>
              <a:buFontTx/>
              <a:buChar char="-"/>
            </a:pPr>
            <a:r>
              <a:rPr lang="en-CA" sz="2800" dirty="0" smtClean="0"/>
              <a:t>Much attention paid to media figures</a:t>
            </a:r>
          </a:p>
          <a:p>
            <a:pPr>
              <a:buFontTx/>
              <a:buChar char="-"/>
            </a:pPr>
            <a:r>
              <a:rPr lang="en-CA" sz="2800" dirty="0" smtClean="0"/>
              <a:t>Send us messages about how to act, what to buy, what we should want</a:t>
            </a:r>
          </a:p>
          <a:p>
            <a:pPr>
              <a:buFontTx/>
              <a:buChar char="-"/>
            </a:pPr>
            <a:r>
              <a:rPr lang="en-CA" sz="2800" b="1" dirty="0" smtClean="0"/>
              <a:t>Have you ever been influenced by a celebrity or media figure?</a:t>
            </a:r>
            <a:endParaRPr lang="en-CA" sz="2800" b="1" dirty="0"/>
          </a:p>
        </p:txBody>
      </p:sp>
    </p:spTree>
    <p:extLst>
      <p:ext uri="{BB962C8B-B14F-4D97-AF65-F5344CB8AC3E}">
        <p14:creationId xmlns:p14="http://schemas.microsoft.com/office/powerpoint/2010/main" val="1031699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POLITICS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904999"/>
            <a:ext cx="8915400" cy="436701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CA" sz="2800" dirty="0" smtClean="0"/>
              <a:t>POLITICAL PARTICIPATION</a:t>
            </a:r>
          </a:p>
          <a:p>
            <a:pPr marL="0" indent="0">
              <a:buNone/>
            </a:pPr>
            <a:endParaRPr lang="en-CA" sz="2800" dirty="0"/>
          </a:p>
          <a:p>
            <a:pPr marL="0" indent="0">
              <a:buNone/>
            </a:pPr>
            <a:endParaRPr lang="en-CA" sz="2800" dirty="0" smtClean="0"/>
          </a:p>
          <a:p>
            <a:pPr marL="0" indent="0">
              <a:buNone/>
            </a:pPr>
            <a:endParaRPr lang="en-CA" sz="2800" dirty="0"/>
          </a:p>
          <a:p>
            <a:pPr marL="0" indent="0">
              <a:buNone/>
            </a:pPr>
            <a:endParaRPr lang="en-CA" sz="2800" dirty="0" smtClean="0"/>
          </a:p>
          <a:p>
            <a:pPr marL="0" indent="0">
              <a:buNone/>
            </a:pPr>
            <a:endParaRPr lang="en-CA" sz="2800" dirty="0"/>
          </a:p>
          <a:p>
            <a:pPr marL="0" indent="0">
              <a:buNone/>
            </a:pPr>
            <a:endParaRPr lang="en-CA" sz="2800" dirty="0" smtClean="0"/>
          </a:p>
          <a:p>
            <a:pPr marL="0" indent="0">
              <a:buNone/>
            </a:pPr>
            <a:r>
              <a:rPr lang="en-CA" sz="2800" dirty="0" smtClean="0"/>
              <a:t>Why does voter turnout increase with age?</a:t>
            </a:r>
          </a:p>
          <a:p>
            <a:pPr marL="0" indent="0">
              <a:buNone/>
            </a:pPr>
            <a:r>
              <a:rPr lang="en-CA" sz="2800" dirty="0" smtClean="0"/>
              <a:t>Why is this important?</a:t>
            </a:r>
          </a:p>
          <a:p>
            <a:pPr marL="0" indent="0">
              <a:buNone/>
            </a:pPr>
            <a:endParaRPr lang="en-CA" sz="2800" dirty="0"/>
          </a:p>
          <a:p>
            <a:pPr marL="0" indent="0">
              <a:buNone/>
            </a:pPr>
            <a:endParaRPr lang="en-CA" sz="2800" dirty="0" smtClean="0"/>
          </a:p>
          <a:p>
            <a:pPr marL="0" indent="0">
              <a:buNone/>
            </a:pPr>
            <a:endParaRPr lang="en-CA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0930" y="2431580"/>
            <a:ext cx="8155288" cy="2953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696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3139" y="624110"/>
            <a:ext cx="9431817" cy="5454718"/>
          </a:xfrm>
        </p:spPr>
      </p:pic>
    </p:spTree>
    <p:extLst>
      <p:ext uri="{BB962C8B-B14F-4D97-AF65-F5344CB8AC3E}">
        <p14:creationId xmlns:p14="http://schemas.microsoft.com/office/powerpoint/2010/main" val="396264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CA" sz="3200" dirty="0" smtClean="0"/>
              <a:t>Rick Mercer RANT:</a:t>
            </a:r>
          </a:p>
          <a:p>
            <a:pPr marL="0" indent="0">
              <a:buNone/>
            </a:pPr>
            <a:endParaRPr lang="en-CA" sz="3200" dirty="0"/>
          </a:p>
          <a:p>
            <a:pPr marL="0" indent="0">
              <a:buNone/>
            </a:pPr>
            <a:r>
              <a:rPr lang="en-CA" sz="3200" dirty="0" smtClean="0">
                <a:hlinkClick r:id="rId2"/>
              </a:rPr>
              <a:t>https</a:t>
            </a:r>
            <a:r>
              <a:rPr lang="en-CA" sz="3200" dirty="0">
                <a:hlinkClick r:id="rId2"/>
              </a:rPr>
              <a:t>://</a:t>
            </a:r>
            <a:r>
              <a:rPr lang="en-CA" sz="3200" dirty="0" smtClean="0">
                <a:hlinkClick r:id="rId2"/>
              </a:rPr>
              <a:t>youtu.be/OYgwUQTSC3I</a:t>
            </a:r>
            <a:endParaRPr lang="en-CA" sz="3200" dirty="0"/>
          </a:p>
          <a:p>
            <a:pPr marL="0" indent="0">
              <a:buNone/>
            </a:pPr>
            <a:endParaRPr lang="en-CA" sz="3200" b="1" dirty="0" smtClean="0"/>
          </a:p>
          <a:p>
            <a:pPr marL="0" indent="0">
              <a:buNone/>
            </a:pPr>
            <a:r>
              <a:rPr lang="en-CA" sz="3200" b="1" dirty="0" smtClean="0"/>
              <a:t>What could you rant about?</a:t>
            </a:r>
          </a:p>
          <a:p>
            <a:pPr marL="0" indent="0">
              <a:buNone/>
            </a:pPr>
            <a:endParaRPr lang="en-CA" sz="3200" dirty="0" smtClean="0"/>
          </a:p>
        </p:txBody>
      </p:sp>
    </p:spTree>
    <p:extLst>
      <p:ext uri="{BB962C8B-B14F-4D97-AF65-F5344CB8AC3E}">
        <p14:creationId xmlns:p14="http://schemas.microsoft.com/office/powerpoint/2010/main" val="4030489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HEALTH AND BEAUTY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CA" sz="2800" dirty="0" smtClean="0"/>
              <a:t>How does our culture define beauty?</a:t>
            </a:r>
          </a:p>
          <a:p>
            <a:pPr marL="0" indent="0">
              <a:buNone/>
            </a:pPr>
            <a:r>
              <a:rPr lang="en-CA" sz="2800" dirty="0" smtClean="0"/>
              <a:t>How do people think and act about beauty?  Why?</a:t>
            </a:r>
          </a:p>
          <a:p>
            <a:pPr marL="0" indent="0">
              <a:buNone/>
            </a:pPr>
            <a:endParaRPr lang="en-CA" sz="2800" dirty="0"/>
          </a:p>
          <a:p>
            <a:pPr marL="0" indent="0">
              <a:buNone/>
            </a:pPr>
            <a:r>
              <a:rPr lang="en-CA" sz="2800" dirty="0">
                <a:hlinkClick r:id="rId2"/>
              </a:rPr>
              <a:t>http://</a:t>
            </a:r>
            <a:r>
              <a:rPr lang="en-CA" sz="2800" dirty="0" smtClean="0">
                <a:hlinkClick r:id="rId2"/>
              </a:rPr>
              <a:t>documentaryaddict.com/killing+us+softly+4+advertisings+image+of+women-12933-doc.html</a:t>
            </a:r>
            <a:endParaRPr lang="en-CA" sz="2800" dirty="0" smtClean="0"/>
          </a:p>
          <a:p>
            <a:pPr marL="0" indent="0">
              <a:buNone/>
            </a:pPr>
            <a:endParaRPr lang="en-CA" sz="2800" dirty="0" smtClean="0"/>
          </a:p>
          <a:p>
            <a:pPr marL="0" indent="0">
              <a:buNone/>
            </a:pPr>
            <a:endParaRPr lang="en-CA" sz="2800" dirty="0"/>
          </a:p>
        </p:txBody>
      </p:sp>
    </p:spTree>
    <p:extLst>
      <p:ext uri="{BB962C8B-B14F-4D97-AF65-F5344CB8AC3E}">
        <p14:creationId xmlns:p14="http://schemas.microsoft.com/office/powerpoint/2010/main" val="3661942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CA" sz="2800" dirty="0" smtClean="0"/>
              <a:t>PROMOTING HEALTH BEHAVIOURS</a:t>
            </a:r>
          </a:p>
          <a:p>
            <a:pPr>
              <a:buFontTx/>
              <a:buChar char="-"/>
            </a:pPr>
            <a:r>
              <a:rPr lang="en-CA" sz="2800" dirty="0" smtClean="0"/>
              <a:t>Preventative care and health promotion</a:t>
            </a:r>
          </a:p>
          <a:p>
            <a:pPr>
              <a:buFontTx/>
              <a:buChar char="-"/>
            </a:pPr>
            <a:r>
              <a:rPr lang="en-CA" sz="2800" dirty="0" smtClean="0"/>
              <a:t>Nutrition, healthy eating, physical activity</a:t>
            </a:r>
          </a:p>
          <a:p>
            <a:pPr marL="0" indent="0">
              <a:buNone/>
            </a:pPr>
            <a:r>
              <a:rPr lang="en-CA" sz="2800" dirty="0" smtClean="0"/>
              <a:t>REDUCING HARMFUL BEHAVIOURS</a:t>
            </a:r>
          </a:p>
          <a:p>
            <a:pPr>
              <a:buFontTx/>
              <a:buChar char="-"/>
            </a:pPr>
            <a:r>
              <a:rPr lang="en-CA" sz="2800" dirty="0" smtClean="0"/>
              <a:t>Reducing rates of smoking</a:t>
            </a:r>
          </a:p>
          <a:p>
            <a:pPr marL="0" indent="0">
              <a:buNone/>
            </a:pPr>
            <a:r>
              <a:rPr lang="en-CA" sz="2800" dirty="0">
                <a:hlinkClick r:id="rId2"/>
              </a:rPr>
              <a:t>https://</a:t>
            </a:r>
            <a:r>
              <a:rPr lang="en-CA" sz="2800" dirty="0" smtClean="0">
                <a:hlinkClick r:id="rId2"/>
              </a:rPr>
              <a:t>youtu.be/C8JoQ7_aYPw</a:t>
            </a:r>
            <a:endParaRPr lang="en-CA" sz="2800" dirty="0" smtClean="0"/>
          </a:p>
          <a:p>
            <a:pPr>
              <a:buFontTx/>
              <a:buChar char="-"/>
            </a:pPr>
            <a:r>
              <a:rPr lang="en-CA" sz="2800" dirty="0" smtClean="0"/>
              <a:t>Combination of:</a:t>
            </a:r>
          </a:p>
          <a:p>
            <a:pPr lvl="1">
              <a:buFontTx/>
              <a:buChar char="-"/>
            </a:pPr>
            <a:r>
              <a:rPr lang="en-CA" sz="2600" dirty="0" smtClean="0"/>
              <a:t>Increasing knowledge and awareness</a:t>
            </a:r>
          </a:p>
          <a:p>
            <a:pPr lvl="1">
              <a:buFontTx/>
              <a:buChar char="-"/>
            </a:pPr>
            <a:r>
              <a:rPr lang="en-CA" sz="2600" dirty="0" smtClean="0"/>
              <a:t>Changing social structures, such as laws</a:t>
            </a:r>
            <a:endParaRPr lang="en-CA" sz="2600" dirty="0"/>
          </a:p>
        </p:txBody>
      </p:sp>
    </p:spTree>
    <p:extLst>
      <p:ext uri="{BB962C8B-B14F-4D97-AF65-F5344CB8AC3E}">
        <p14:creationId xmlns:p14="http://schemas.microsoft.com/office/powerpoint/2010/main" val="1531340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CA" sz="2800" dirty="0" smtClean="0"/>
              <a:t>BARRIERS TO HEALTH CARE</a:t>
            </a:r>
          </a:p>
          <a:p>
            <a:pPr>
              <a:buFontTx/>
              <a:buChar char="-"/>
            </a:pPr>
            <a:r>
              <a:rPr lang="en-CA" sz="2800" dirty="0" smtClean="0"/>
              <a:t>Cost – some services not covered by OHIP</a:t>
            </a:r>
          </a:p>
          <a:p>
            <a:pPr>
              <a:buFontTx/>
              <a:buChar char="-"/>
            </a:pPr>
            <a:r>
              <a:rPr lang="en-CA" sz="2800" dirty="0" smtClean="0"/>
              <a:t>Secondary costs – transportation, child care, lost wages</a:t>
            </a:r>
          </a:p>
          <a:p>
            <a:pPr>
              <a:buFontTx/>
              <a:buChar char="-"/>
            </a:pPr>
            <a:r>
              <a:rPr lang="en-CA" sz="2800" dirty="0" smtClean="0"/>
              <a:t>Geographic barriers – rural Canadians more likely to have higher blood pressure, be obese, depressed</a:t>
            </a:r>
            <a:endParaRPr lang="en-CA" sz="2800" dirty="0"/>
          </a:p>
        </p:txBody>
      </p:sp>
    </p:spTree>
    <p:extLst>
      <p:ext uri="{BB962C8B-B14F-4D97-AF65-F5344CB8AC3E}">
        <p14:creationId xmlns:p14="http://schemas.microsoft.com/office/powerpoint/2010/main" val="2157086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ECONOMY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CA" sz="2800" dirty="0" smtClean="0"/>
              <a:t>TEENAGER EMPLOYMENT</a:t>
            </a:r>
          </a:p>
          <a:p>
            <a:pPr lvl="1"/>
            <a:r>
              <a:rPr lang="en-CA" sz="2600" dirty="0"/>
              <a:t> </a:t>
            </a:r>
            <a:r>
              <a:rPr lang="en-CA" sz="2600" dirty="0" smtClean="0"/>
              <a:t>In 2000, teenagers worked an average of 32 minutes per day</a:t>
            </a:r>
          </a:p>
          <a:p>
            <a:pPr lvl="1"/>
            <a:r>
              <a:rPr lang="en-CA" sz="2600" dirty="0"/>
              <a:t> </a:t>
            </a:r>
            <a:r>
              <a:rPr lang="en-CA" sz="2600" dirty="0" smtClean="0"/>
              <a:t>34 percent of boys, 40 percent of girls aged 15 to 18 reported having a job in 2006</a:t>
            </a:r>
          </a:p>
          <a:p>
            <a:pPr lvl="1"/>
            <a:r>
              <a:rPr lang="en-CA" sz="2600" dirty="0"/>
              <a:t> </a:t>
            </a:r>
            <a:r>
              <a:rPr lang="en-CA" sz="2600" dirty="0" smtClean="0"/>
              <a:t>more girls employed, but boys work more hours</a:t>
            </a:r>
          </a:p>
          <a:p>
            <a:pPr lvl="1"/>
            <a:r>
              <a:rPr lang="en-CA" sz="2600" dirty="0"/>
              <a:t> </a:t>
            </a:r>
            <a:r>
              <a:rPr lang="en-CA" sz="2600" dirty="0" smtClean="0"/>
              <a:t>most students work in low-paying service, clerical or sales jobs</a:t>
            </a:r>
          </a:p>
          <a:p>
            <a:pPr lvl="1"/>
            <a:r>
              <a:rPr lang="en-CA" sz="2600" dirty="0" smtClean="0"/>
              <a:t> highest proportion come from middle-class</a:t>
            </a:r>
          </a:p>
          <a:p>
            <a:pPr lvl="1"/>
            <a:r>
              <a:rPr lang="en-CA" sz="2600" dirty="0"/>
              <a:t> </a:t>
            </a:r>
            <a:r>
              <a:rPr lang="en-CA" sz="2600" dirty="0" smtClean="0"/>
              <a:t>negative impact on academics, sleep</a:t>
            </a:r>
          </a:p>
        </p:txBody>
      </p:sp>
    </p:spTree>
    <p:extLst>
      <p:ext uri="{BB962C8B-B14F-4D97-AF65-F5344CB8AC3E}">
        <p14:creationId xmlns:p14="http://schemas.microsoft.com/office/powerpoint/2010/main" val="2706890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800" dirty="0" smtClean="0"/>
              <a:t>CHALLENGES FACING YOUNG WORKERS</a:t>
            </a:r>
          </a:p>
          <a:p>
            <a:pPr lvl="1"/>
            <a:r>
              <a:rPr lang="en-CA" sz="2600" dirty="0"/>
              <a:t> </a:t>
            </a:r>
            <a:r>
              <a:rPr lang="en-CA" sz="2600" dirty="0" smtClean="0"/>
              <a:t>getting in – unemployment rate in 2012 was 14.7%</a:t>
            </a:r>
          </a:p>
          <a:p>
            <a:pPr lvl="1"/>
            <a:r>
              <a:rPr lang="en-CA" sz="2600" dirty="0"/>
              <a:t> </a:t>
            </a:r>
            <a:r>
              <a:rPr lang="en-CA" sz="2600" dirty="0" smtClean="0"/>
              <a:t>always the hardest hit during a recession</a:t>
            </a:r>
          </a:p>
          <a:p>
            <a:pPr lvl="1"/>
            <a:r>
              <a:rPr lang="en-CA" sz="2600" dirty="0"/>
              <a:t> </a:t>
            </a:r>
            <a:r>
              <a:rPr lang="en-CA" sz="2600" dirty="0" smtClean="0"/>
              <a:t>competing against delayed retirement</a:t>
            </a:r>
          </a:p>
          <a:p>
            <a:pPr lvl="1"/>
            <a:r>
              <a:rPr lang="en-CA" sz="2600" dirty="0"/>
              <a:t> </a:t>
            </a:r>
            <a:r>
              <a:rPr lang="en-CA" sz="2600" dirty="0" smtClean="0"/>
              <a:t>no choice but to return to school, obtain new skills, broaden opportunities</a:t>
            </a:r>
            <a:endParaRPr lang="en-CA" sz="2600" dirty="0"/>
          </a:p>
        </p:txBody>
      </p:sp>
    </p:spTree>
    <p:extLst>
      <p:ext uri="{BB962C8B-B14F-4D97-AF65-F5344CB8AC3E}">
        <p14:creationId xmlns:p14="http://schemas.microsoft.com/office/powerpoint/2010/main" val="799389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800" dirty="0" smtClean="0"/>
              <a:t> UNEMPLOYMENT</a:t>
            </a:r>
          </a:p>
          <a:p>
            <a:pPr lvl="1"/>
            <a:r>
              <a:rPr lang="en-CA" sz="2600" dirty="0"/>
              <a:t> </a:t>
            </a:r>
            <a:r>
              <a:rPr lang="en-CA" sz="2600" dirty="0" smtClean="0"/>
              <a:t>What is the unemployment rate in Canada today?</a:t>
            </a:r>
          </a:p>
          <a:p>
            <a:pPr lvl="1"/>
            <a:r>
              <a:rPr lang="en-CA" sz="2600" dirty="0"/>
              <a:t> </a:t>
            </a:r>
            <a:r>
              <a:rPr lang="en-CA" sz="2600" dirty="0" smtClean="0"/>
              <a:t>What are the impacts?</a:t>
            </a:r>
          </a:p>
        </p:txBody>
      </p:sp>
    </p:spTree>
    <p:extLst>
      <p:ext uri="{BB962C8B-B14F-4D97-AF65-F5344CB8AC3E}">
        <p14:creationId xmlns:p14="http://schemas.microsoft.com/office/powerpoint/2010/main" val="2119708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ECONOMY – WORK &amp; IDENTITY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800" dirty="0" smtClean="0"/>
              <a:t> Employment plays a role is who a person is</a:t>
            </a:r>
          </a:p>
          <a:p>
            <a:r>
              <a:rPr lang="en-CA" sz="2800" dirty="0"/>
              <a:t> </a:t>
            </a:r>
            <a:r>
              <a:rPr lang="en-CA" sz="2800" dirty="0" smtClean="0"/>
              <a:t>George Herbert Mead</a:t>
            </a:r>
          </a:p>
          <a:p>
            <a:pPr marL="457200" lvl="1" indent="0">
              <a:buNone/>
            </a:pPr>
            <a:endParaRPr lang="en-CA" sz="2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9369" y="3158104"/>
            <a:ext cx="7276005" cy="3420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542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800" dirty="0"/>
              <a:t> </a:t>
            </a:r>
            <a:r>
              <a:rPr lang="en-CA" sz="2800" dirty="0" smtClean="0"/>
              <a:t>Charles Cooley and the Looking-Glass Self</a:t>
            </a:r>
          </a:p>
          <a:p>
            <a:pPr lvl="1"/>
            <a:r>
              <a:rPr lang="en-CA" sz="2600" dirty="0"/>
              <a:t> </a:t>
            </a:r>
            <a:r>
              <a:rPr lang="en-CA" sz="2600" dirty="0" smtClean="0"/>
              <a:t>first, we envision how we appear</a:t>
            </a:r>
          </a:p>
          <a:p>
            <a:pPr lvl="1"/>
            <a:r>
              <a:rPr lang="en-CA" sz="2600" dirty="0"/>
              <a:t> </a:t>
            </a:r>
            <a:r>
              <a:rPr lang="en-CA" sz="2600" dirty="0" smtClean="0"/>
              <a:t>second, we envision the judgement of that appearance</a:t>
            </a:r>
          </a:p>
          <a:p>
            <a:pPr lvl="1"/>
            <a:r>
              <a:rPr lang="en-CA" sz="2600" dirty="0"/>
              <a:t> </a:t>
            </a:r>
            <a:r>
              <a:rPr lang="en-CA" sz="2600" dirty="0" smtClean="0"/>
              <a:t>third, our sense of self develops</a:t>
            </a:r>
          </a:p>
          <a:p>
            <a:pPr lvl="1"/>
            <a:r>
              <a:rPr lang="en-CA" sz="2600" b="1" dirty="0"/>
              <a:t> </a:t>
            </a:r>
            <a:r>
              <a:rPr lang="en-CA" sz="2600" b="1" dirty="0" smtClean="0"/>
              <a:t>our self image forms by imagining what others think of his or her appearance/behaviour</a:t>
            </a:r>
          </a:p>
        </p:txBody>
      </p:sp>
    </p:spTree>
    <p:extLst>
      <p:ext uri="{BB962C8B-B14F-4D97-AF65-F5344CB8AC3E}">
        <p14:creationId xmlns:p14="http://schemas.microsoft.com/office/powerpoint/2010/main" val="620959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CA" sz="2800" dirty="0" smtClean="0"/>
              <a:t> CREDIT AND DEBT</a:t>
            </a:r>
          </a:p>
          <a:p>
            <a:pPr lvl="1"/>
            <a:r>
              <a:rPr lang="en-CA" sz="2600" dirty="0"/>
              <a:t> </a:t>
            </a:r>
            <a:r>
              <a:rPr lang="en-CA" sz="2600" dirty="0" smtClean="0"/>
              <a:t>rising debt levels </a:t>
            </a:r>
          </a:p>
          <a:p>
            <a:pPr lvl="1"/>
            <a:r>
              <a:rPr lang="en-CA" sz="2600" dirty="0" smtClean="0"/>
              <a:t> for every dollar of after-tax income, the average Canadian family owes $1.51</a:t>
            </a:r>
          </a:p>
          <a:p>
            <a:pPr lvl="1"/>
            <a:r>
              <a:rPr lang="en-CA" sz="2600" dirty="0"/>
              <a:t> </a:t>
            </a:r>
            <a:r>
              <a:rPr lang="en-CA" sz="2600" dirty="0" smtClean="0"/>
              <a:t>mortgages, lines of credit, credit cards, student loans, car loans</a:t>
            </a:r>
          </a:p>
          <a:p>
            <a:pPr lvl="1"/>
            <a:r>
              <a:rPr lang="en-CA" sz="2600" dirty="0"/>
              <a:t> </a:t>
            </a:r>
            <a:r>
              <a:rPr lang="en-CA" sz="2600" b="1" dirty="0" smtClean="0"/>
              <a:t>How do rising debt levels contribute to demographic trends?</a:t>
            </a:r>
          </a:p>
          <a:p>
            <a:pPr lvl="1"/>
            <a:r>
              <a:rPr lang="en-CA" sz="2600" dirty="0">
                <a:hlinkClick r:id="rId2"/>
              </a:rPr>
              <a:t>http://</a:t>
            </a:r>
            <a:r>
              <a:rPr lang="en-CA" sz="2600" dirty="0" smtClean="0">
                <a:hlinkClick r:id="rId2"/>
              </a:rPr>
              <a:t>www.slice.ca/til-debt-do-us-part/video/where-are-they-now/where-are-they-now-rachel-and-daniela/video.html?v=64189507677#til-debt-do-us-part/video/where-are-they-now</a:t>
            </a:r>
            <a:endParaRPr lang="en-CA" sz="2600" dirty="0" smtClean="0"/>
          </a:p>
        </p:txBody>
      </p:sp>
    </p:spTree>
    <p:extLst>
      <p:ext uri="{BB962C8B-B14F-4D97-AF65-F5344CB8AC3E}">
        <p14:creationId xmlns:p14="http://schemas.microsoft.com/office/powerpoint/2010/main" val="1389117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MEDIA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800" dirty="0" smtClean="0"/>
              <a:t> popular media … </a:t>
            </a:r>
          </a:p>
          <a:p>
            <a:r>
              <a:rPr lang="en-CA" sz="2800" dirty="0" smtClean="0"/>
              <a:t> print, audiovisual, digital – constant stream</a:t>
            </a:r>
          </a:p>
          <a:p>
            <a:r>
              <a:rPr lang="en-CA" sz="2800" dirty="0"/>
              <a:t> </a:t>
            </a:r>
            <a:r>
              <a:rPr lang="en-CA" sz="2800" dirty="0" smtClean="0"/>
              <a:t>aware of some, not of others</a:t>
            </a:r>
          </a:p>
          <a:p>
            <a:r>
              <a:rPr lang="en-CA" sz="2800" dirty="0"/>
              <a:t> </a:t>
            </a:r>
            <a:r>
              <a:rPr lang="en-CA" sz="2800" dirty="0" smtClean="0"/>
              <a:t>people may internalize this information – forms part of our reality</a:t>
            </a:r>
            <a:endParaRPr lang="en-CA" sz="2800" dirty="0"/>
          </a:p>
        </p:txBody>
      </p:sp>
    </p:spTree>
    <p:extLst>
      <p:ext uri="{BB962C8B-B14F-4D97-AF65-F5344CB8AC3E}">
        <p14:creationId xmlns:p14="http://schemas.microsoft.com/office/powerpoint/2010/main" val="3236241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10336" y="1905000"/>
            <a:ext cx="4254857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2800" dirty="0" smtClean="0"/>
              <a:t>MEDIA CONSUMPTION</a:t>
            </a:r>
          </a:p>
          <a:p>
            <a:pPr marL="0" indent="0">
              <a:buNone/>
            </a:pPr>
            <a:endParaRPr lang="en-CA" sz="2800" dirty="0" smtClean="0"/>
          </a:p>
          <a:p>
            <a:pPr marL="0" indent="0">
              <a:buNone/>
            </a:pPr>
            <a:r>
              <a:rPr lang="en-CA" sz="2800" dirty="0" smtClean="0"/>
              <a:t>How might it change 10 years from now?</a:t>
            </a:r>
            <a:endParaRPr lang="en-CA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3530" y="702190"/>
            <a:ext cx="5303670" cy="6054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818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412</TotalTime>
  <Words>530</Words>
  <Application>Microsoft Office PowerPoint</Application>
  <PresentationFormat>Widescreen</PresentationFormat>
  <Paragraphs>83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Century Gothic</vt:lpstr>
      <vt:lpstr>Wingdings 3</vt:lpstr>
      <vt:lpstr>Wisp</vt:lpstr>
      <vt:lpstr>GROWING TRENDS IN CANADA</vt:lpstr>
      <vt:lpstr>THE ECONOMY</vt:lpstr>
      <vt:lpstr>PowerPoint Presentation</vt:lpstr>
      <vt:lpstr>PowerPoint Presentation</vt:lpstr>
      <vt:lpstr>THE ECONOMY – WORK &amp; IDENTITY</vt:lpstr>
      <vt:lpstr>PowerPoint Presentation</vt:lpstr>
      <vt:lpstr>PowerPoint Presentation</vt:lpstr>
      <vt:lpstr>THE MEDIA</vt:lpstr>
      <vt:lpstr>PowerPoint Presentation</vt:lpstr>
      <vt:lpstr>PowerPoint Presentation</vt:lpstr>
      <vt:lpstr>PowerPoint Presentation</vt:lpstr>
      <vt:lpstr>POLITICS</vt:lpstr>
      <vt:lpstr>PowerPoint Presentation</vt:lpstr>
      <vt:lpstr>PowerPoint Presentation</vt:lpstr>
      <vt:lpstr>HEALTH AND BEAUTY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GROWING TRENDS IN CANADA</dc:title>
  <dc:creator>Virdo, Paul</dc:creator>
  <cp:lastModifiedBy>Virdo, Paul</cp:lastModifiedBy>
  <cp:revision>15</cp:revision>
  <dcterms:created xsi:type="dcterms:W3CDTF">2015-06-01T14:31:20Z</dcterms:created>
  <dcterms:modified xsi:type="dcterms:W3CDTF">2015-06-03T15:19:58Z</dcterms:modified>
</cp:coreProperties>
</file>