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5" r:id="rId9"/>
    <p:sldId id="266" r:id="rId10"/>
    <p:sldId id="267" r:id="rId11"/>
    <p:sldId id="268" r:id="rId12"/>
    <p:sldId id="263" r:id="rId13"/>
    <p:sldId id="269" r:id="rId14"/>
    <p:sldId id="264" r:id="rId15"/>
    <p:sldId id="270" r:id="rId16"/>
    <p:sldId id="26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48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64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107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374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7479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153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967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232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85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5072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46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647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74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5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11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98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765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998B15D-B13C-48B5-A938-ABB229318823}" type="datetimeFigureOut">
              <a:rPr lang="en-CA" smtClean="0"/>
              <a:t>27/05/2015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37B579-2EEA-4A96-B22D-37598205E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657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can.gc.ca/tables-tableaux/sum-som/l01/ind01/l3_3867-eng.htm?hili_non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doczone/episodes/generation-boomerang" TargetMode="External"/><Relationship Id="rId2" Type="http://schemas.openxmlformats.org/officeDocument/2006/relationships/hyperlink" Target="http://www12.statcan.ca/census-recensement/2006/as-sa/97-553/vignettes/FamFlash-eng.cf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Demographics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CA" sz="2400" i="1" dirty="0" smtClean="0"/>
              <a:t>demos – </a:t>
            </a:r>
            <a:r>
              <a:rPr lang="en-CA" sz="2400" dirty="0" smtClean="0"/>
              <a:t>the people</a:t>
            </a:r>
          </a:p>
          <a:p>
            <a:r>
              <a:rPr lang="en-CA" sz="2400" i="1" dirty="0" err="1" smtClean="0"/>
              <a:t>graphy</a:t>
            </a:r>
            <a:r>
              <a:rPr lang="en-CA" sz="2400" dirty="0" smtClean="0"/>
              <a:t> – writing about, recording</a:t>
            </a:r>
          </a:p>
          <a:p>
            <a:r>
              <a:rPr lang="en-CA" sz="2400" dirty="0" smtClean="0"/>
              <a:t>DEFINITION: </a:t>
            </a:r>
            <a:r>
              <a:rPr lang="en-CA" sz="2400" i="1" dirty="0" smtClean="0"/>
              <a:t>writing about the people</a:t>
            </a:r>
            <a:endParaRPr lang="en-CA" sz="2400" dirty="0" smtClean="0"/>
          </a:p>
        </p:txBody>
      </p:sp>
    </p:spTree>
    <p:extLst>
      <p:ext uri="{BB962C8B-B14F-4D97-AF65-F5344CB8AC3E}">
        <p14:creationId xmlns:p14="http://schemas.microsoft.com/office/powerpoint/2010/main" val="352124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THEORIES,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Cornucopian Theory</a:t>
            </a:r>
          </a:p>
          <a:p>
            <a:r>
              <a:rPr lang="en-CA" dirty="0" smtClean="0"/>
              <a:t>Asserts that human ingenuity can resolve issues as they develop</a:t>
            </a:r>
          </a:p>
          <a:p>
            <a:r>
              <a:rPr lang="en-CA" dirty="0" smtClean="0"/>
              <a:t>If we need more food, for instance, scientists will find a way to grow more</a:t>
            </a:r>
          </a:p>
          <a:p>
            <a:r>
              <a:rPr lang="en-CA" dirty="0" smtClean="0"/>
              <a:t>Humans have adapted for thousands of years – no reason it will stop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2995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Demographic Transition Theory</a:t>
            </a:r>
          </a:p>
          <a:p>
            <a:r>
              <a:rPr lang="en-CA" dirty="0"/>
              <a:t>Future population growth will develop along a predictable model</a:t>
            </a:r>
          </a:p>
          <a:p>
            <a:pPr lvl="1"/>
            <a:r>
              <a:rPr lang="en-CA" dirty="0"/>
              <a:t>Stage 1 – birth, death, infant mortality rates are all high; life expectancy is short</a:t>
            </a:r>
          </a:p>
          <a:p>
            <a:pPr lvl="1"/>
            <a:r>
              <a:rPr lang="en-CA" dirty="0"/>
              <a:t>Stage 2 – birth rates are higher; infant mortality and death rates drop while life expectancy increases</a:t>
            </a:r>
          </a:p>
          <a:p>
            <a:pPr lvl="1"/>
            <a:r>
              <a:rPr lang="en-CA" dirty="0"/>
              <a:t>Stage </a:t>
            </a:r>
            <a:r>
              <a:rPr lang="en-CA" dirty="0" smtClean="0"/>
              <a:t>3 – as society is industrialized, birth rates decline, life expectancy increases and death rates continue to decrease</a:t>
            </a:r>
          </a:p>
          <a:p>
            <a:pPr lvl="1"/>
            <a:r>
              <a:rPr lang="en-CA" dirty="0" smtClean="0"/>
              <a:t>Stage 4 – the </a:t>
            </a:r>
            <a:r>
              <a:rPr lang="en-CA" dirty="0" err="1" smtClean="0"/>
              <a:t>postindustrial</a:t>
            </a:r>
            <a:r>
              <a:rPr lang="en-CA" dirty="0" smtClean="0"/>
              <a:t> era; birth and death rates are low, people live longer; leads to population stability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3807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 TRENDS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/>
              <a:t>Canada:</a:t>
            </a:r>
          </a:p>
          <a:p>
            <a:r>
              <a:rPr lang="en-CA" dirty="0" smtClean="0"/>
              <a:t>Population of 34 278 400 (2011)</a:t>
            </a:r>
          </a:p>
          <a:p>
            <a:r>
              <a:rPr lang="en-CA" dirty="0" smtClean="0"/>
              <a:t>Total number of immigrants in 2013: 258,953</a:t>
            </a:r>
          </a:p>
          <a:p>
            <a:r>
              <a:rPr lang="en-CA" dirty="0" smtClean="0"/>
              <a:t>Total number of births in 2013/14: 385,937</a:t>
            </a:r>
          </a:p>
          <a:p>
            <a:r>
              <a:rPr lang="en-CA" dirty="0" smtClean="0"/>
              <a:t>Total number deaths in 2013/14: 256,721</a:t>
            </a:r>
          </a:p>
          <a:p>
            <a:pPr marL="0" indent="0">
              <a:buNone/>
            </a:pPr>
            <a:r>
              <a:rPr lang="en-CA" b="1" u="sng" dirty="0" smtClean="0"/>
              <a:t>What other trends do you notice? </a:t>
            </a:r>
            <a:r>
              <a:rPr lang="en-CA" b="1" u="sng" dirty="0"/>
              <a:t>- </a:t>
            </a:r>
            <a:r>
              <a:rPr lang="en-CA" b="1" u="sng" dirty="0">
                <a:hlinkClick r:id="rId2"/>
              </a:rPr>
              <a:t>http://</a:t>
            </a:r>
            <a:r>
              <a:rPr lang="en-CA" b="1" u="sng" dirty="0" smtClean="0">
                <a:hlinkClick r:id="rId2"/>
              </a:rPr>
              <a:t>www.statcan.gc.ca/tables-tableaux/sum-som/l01/ind01/l3_3867-eng.htm?hili_none</a:t>
            </a:r>
            <a:endParaRPr lang="en-CA" b="1" u="sng" dirty="0" smtClean="0"/>
          </a:p>
          <a:p>
            <a:pPr marL="0" indent="0">
              <a:buNone/>
            </a:pPr>
            <a:endParaRPr lang="en-CA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4182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566" y="770399"/>
            <a:ext cx="3716092" cy="2347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0227" y="770399"/>
            <a:ext cx="106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AFRICA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366" y="770399"/>
            <a:ext cx="5359992" cy="43743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66" y="3331473"/>
            <a:ext cx="4192135" cy="26270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93965" y="5629592"/>
            <a:ext cx="1716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EUROPE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5180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479856"/>
            <a:ext cx="9601196" cy="1303867"/>
          </a:xfrm>
        </p:spPr>
        <p:txBody>
          <a:bodyPr/>
          <a:lstStyle/>
          <a:p>
            <a:r>
              <a:rPr lang="en-CA" dirty="0" smtClean="0"/>
              <a:t>IMMIGRATION IN CANADA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63" y="1565790"/>
            <a:ext cx="8981939" cy="5117379"/>
          </a:xfrm>
        </p:spPr>
      </p:pic>
    </p:spTree>
    <p:extLst>
      <p:ext uri="{BB962C8B-B14F-4D97-AF65-F5344CB8AC3E}">
        <p14:creationId xmlns:p14="http://schemas.microsoft.com/office/powerpoint/2010/main" val="40000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06" y="696832"/>
            <a:ext cx="4343401" cy="54471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07" y="1174023"/>
            <a:ext cx="6062472" cy="449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63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 TRENDS,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800" dirty="0" smtClean="0"/>
              <a:t>CANADA</a:t>
            </a:r>
          </a:p>
          <a:p>
            <a:r>
              <a:rPr lang="en-CA" sz="2800" dirty="0">
                <a:hlinkClick r:id="rId2"/>
              </a:rPr>
              <a:t>http://www12.statcan.ca/census-recensement/2006/as-sa/97-553/vignettes/FamFlash-eng.cfm</a:t>
            </a:r>
            <a:endParaRPr lang="en-CA" sz="2800" dirty="0"/>
          </a:p>
          <a:p>
            <a:pPr marL="0" indent="0">
              <a:buNone/>
            </a:pPr>
            <a:endParaRPr lang="en-CA" sz="2800" dirty="0" smtClean="0"/>
          </a:p>
          <a:p>
            <a:pPr marL="0" indent="0">
              <a:buNone/>
            </a:pPr>
            <a:r>
              <a:rPr lang="en-CA" sz="2800" dirty="0" smtClean="0"/>
              <a:t>THE WORLD</a:t>
            </a:r>
            <a:endParaRPr lang="en-CA" sz="2800" dirty="0"/>
          </a:p>
          <a:p>
            <a:r>
              <a:rPr lang="en-CA" sz="2800" dirty="0">
                <a:hlinkClick r:id="rId3"/>
              </a:rPr>
              <a:t>http://www.cbc.ca/doczone/episodes/generation-boomerang</a:t>
            </a:r>
            <a:endParaRPr lang="en-CA" sz="2800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76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WHY ARE DEMOGRAPHICS IMPORTANT? </a:t>
            </a:r>
            <a:r>
              <a:rPr lang="en-CA" b="1" u="sng" dirty="0" smtClean="0"/>
              <a:t>(AFTER)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23186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DEMOGRAPHICS – Learning Goals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Explain concepts related to demography</a:t>
            </a:r>
          </a:p>
          <a:p>
            <a:r>
              <a:rPr lang="en-CA" sz="2800" dirty="0" smtClean="0"/>
              <a:t>Describe population trends in Canada and around the world</a:t>
            </a:r>
          </a:p>
          <a:p>
            <a:r>
              <a:rPr lang="en-CA" sz="2800" dirty="0"/>
              <a:t>Explain the significance of immigration to Canadian society</a:t>
            </a:r>
          </a:p>
          <a:p>
            <a:r>
              <a:rPr lang="en-CA" sz="2800" dirty="0" smtClean="0"/>
              <a:t>Assess the impact of demographic change</a:t>
            </a:r>
          </a:p>
        </p:txBody>
      </p:sp>
    </p:spTree>
    <p:extLst>
      <p:ext uri="{BB962C8B-B14F-4D97-AF65-F5344CB8AC3E}">
        <p14:creationId xmlns:p14="http://schemas.microsoft.com/office/powerpoint/2010/main" val="91302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WHY ARE DEMOGRAPHICS IMPORTANT? </a:t>
            </a:r>
            <a:r>
              <a:rPr lang="en-CA" b="1" u="sng" dirty="0" smtClean="0"/>
              <a:t>(BEFORE)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717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STUDYING GROWING TRENDS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 smtClean="0"/>
              <a:t>DEMOGRAPHY – the statistical study of population</a:t>
            </a:r>
          </a:p>
          <a:p>
            <a:r>
              <a:rPr lang="en-CA" sz="2800" dirty="0" smtClean="0"/>
              <a:t>Used in forming public policy, marketing</a:t>
            </a:r>
          </a:p>
          <a:p>
            <a:r>
              <a:rPr lang="en-CA" sz="2800" dirty="0" smtClean="0"/>
              <a:t>Reveals important details about ethnicity, age, gender</a:t>
            </a:r>
          </a:p>
          <a:p>
            <a:r>
              <a:rPr lang="en-CA" sz="2800" b="1" u="sng" dirty="0" smtClean="0"/>
              <a:t>What are important demographic trends that social scientists need to study?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95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DEMOGRAPHIC CONCEPTS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b="1" u="sng" dirty="0" smtClean="0"/>
              <a:t>Fertility rate</a:t>
            </a:r>
            <a:r>
              <a:rPr lang="en-CA" sz="2800" dirty="0" smtClean="0"/>
              <a:t> – measured using the crude birth rate (the number of live births per 1,000 people per year)</a:t>
            </a:r>
          </a:p>
          <a:p>
            <a:r>
              <a:rPr lang="en-CA" sz="2800" b="1" u="sng" dirty="0" smtClean="0"/>
              <a:t>Mortality rate</a:t>
            </a:r>
            <a:r>
              <a:rPr lang="en-CA" sz="2800" dirty="0" smtClean="0"/>
              <a:t> – measured using the crude death rate (the number of deaths per 1,000 people per year)</a:t>
            </a:r>
          </a:p>
          <a:p>
            <a:r>
              <a:rPr lang="en-CA" sz="2800" b="1" u="sng" dirty="0" smtClean="0"/>
              <a:t>Migration</a:t>
            </a:r>
            <a:r>
              <a:rPr lang="en-CA" sz="2800" dirty="0" smtClean="0"/>
              <a:t> – movement of people into and out of an area</a:t>
            </a:r>
            <a:endParaRPr lang="en-CA" sz="2800" b="1" u="sng" dirty="0" smtClean="0"/>
          </a:p>
          <a:p>
            <a:r>
              <a:rPr lang="en-CA" sz="2800" dirty="0" smtClean="0"/>
              <a:t>Analyzed together to measure overall population changes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6937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CONCEPTS,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u="sng" dirty="0" smtClean="0"/>
              <a:t>Population Composition</a:t>
            </a:r>
            <a:r>
              <a:rPr lang="en-CA" dirty="0" smtClean="0"/>
              <a:t> – the demographic profile of a population (societies, nations, world religions, other groups)</a:t>
            </a:r>
          </a:p>
          <a:p>
            <a:r>
              <a:rPr lang="en-CA" b="1" u="sng" dirty="0" smtClean="0"/>
              <a:t>Sex Ratio</a:t>
            </a:r>
            <a:r>
              <a:rPr lang="en-CA" dirty="0" smtClean="0"/>
              <a:t> – the number of men per 100 women</a:t>
            </a:r>
          </a:p>
          <a:p>
            <a:r>
              <a:rPr lang="en-CA" b="1" u="sng" dirty="0" smtClean="0"/>
              <a:t>Population Pyramid</a:t>
            </a:r>
            <a:r>
              <a:rPr lang="en-CA" dirty="0" smtClean="0"/>
              <a:t> – population distribution by sex and age</a:t>
            </a:r>
            <a:endParaRPr lang="en-CA" b="1" u="sng" dirty="0"/>
          </a:p>
        </p:txBody>
      </p:sp>
    </p:spTree>
    <p:extLst>
      <p:ext uri="{BB962C8B-B14F-4D97-AF65-F5344CB8AC3E}">
        <p14:creationId xmlns:p14="http://schemas.microsoft.com/office/powerpoint/2010/main" val="28893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626" y="729585"/>
            <a:ext cx="7062748" cy="53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7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DEMOGRAPHIC THEORIES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/>
              <a:t>Malthusian Theory (Thomas Malthus)</a:t>
            </a:r>
          </a:p>
          <a:p>
            <a:r>
              <a:rPr lang="en-CA" dirty="0" smtClean="0"/>
              <a:t>Factors that control human population are war, famine and disease</a:t>
            </a:r>
          </a:p>
          <a:p>
            <a:r>
              <a:rPr lang="en-CA" dirty="0" smtClean="0"/>
              <a:t>These “positive checks” increased mortality rates</a:t>
            </a:r>
          </a:p>
          <a:p>
            <a:r>
              <a:rPr lang="en-CA" dirty="0" smtClean="0"/>
              <a:t>“preventative checks” such as birth control and celibacy reduced fertility rates</a:t>
            </a:r>
          </a:p>
          <a:p>
            <a:r>
              <a:rPr lang="en-CA" dirty="0" smtClean="0"/>
              <a:t>As population grows exponentially, people would run out of food, causing war over scarce resources and reducing the population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651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THEORIES,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Zero-Population Growth (Paul Ehrlich)</a:t>
            </a:r>
          </a:p>
          <a:p>
            <a:r>
              <a:rPr lang="en-CA" dirty="0" smtClean="0"/>
              <a:t>The world is moving toward environmental collapse</a:t>
            </a:r>
          </a:p>
          <a:p>
            <a:r>
              <a:rPr lang="en-CA" dirty="0" smtClean="0"/>
              <a:t>Advocated for a goal of zero population growth (ZPG)</a:t>
            </a:r>
          </a:p>
          <a:p>
            <a:r>
              <a:rPr lang="en-CA" dirty="0" smtClean="0"/>
              <a:t>Support for this idea is mixed but still considered possible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3792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3040</TotalTime>
  <Words>504</Words>
  <Application>Microsoft Office PowerPoint</Application>
  <PresentationFormat>Widescreen</PresentationFormat>
  <Paragraphs>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Garamond</vt:lpstr>
      <vt:lpstr>Organic</vt:lpstr>
      <vt:lpstr>Demographics</vt:lpstr>
      <vt:lpstr>DEMOGRAPHICS – Learning Goals</vt:lpstr>
      <vt:lpstr>WHY ARE DEMOGRAPHICS IMPORTANT? (BEFORE)</vt:lpstr>
      <vt:lpstr>STUDYING GROWING TRENDS</vt:lpstr>
      <vt:lpstr>DEMOGRAPHIC CONCEPTS</vt:lpstr>
      <vt:lpstr>CONCEPTS, cont’d</vt:lpstr>
      <vt:lpstr>PowerPoint Presentation</vt:lpstr>
      <vt:lpstr>DEMOGRAPHIC THEORIES</vt:lpstr>
      <vt:lpstr>THEORIES, cont’d</vt:lpstr>
      <vt:lpstr>THEORIES, cont’d</vt:lpstr>
      <vt:lpstr>PowerPoint Presentation</vt:lpstr>
      <vt:lpstr>POPULATION TRENDS</vt:lpstr>
      <vt:lpstr>PowerPoint Presentation</vt:lpstr>
      <vt:lpstr>IMMIGRATION IN CANADA</vt:lpstr>
      <vt:lpstr>PowerPoint Presentation</vt:lpstr>
      <vt:lpstr>POPULATION TRENDS, cont’d</vt:lpstr>
      <vt:lpstr>WHY ARE DEMOGRAPHICS IMPORTANT? (AFTER)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Demographics</dc:title>
  <dc:creator>Virdo, Paul</dc:creator>
  <cp:lastModifiedBy>Virdo, Paul</cp:lastModifiedBy>
  <cp:revision>15</cp:revision>
  <dcterms:created xsi:type="dcterms:W3CDTF">2015-05-27T13:45:11Z</dcterms:created>
  <dcterms:modified xsi:type="dcterms:W3CDTF">2015-05-29T16:25:43Z</dcterms:modified>
</cp:coreProperties>
</file>