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3" d="100"/>
          <a:sy n="63" d="100"/>
        </p:scale>
        <p:origin x="102" y="2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3950502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8340140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5098551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257337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1197740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6150621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66028630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0973602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0907585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4803505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2444527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3355087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6501473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9478415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6978742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729371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5C71D3-0164-4D5E-B40D-7EC414069D12}" type="datetimeFigureOut">
              <a:rPr lang="en-CA" smtClean="0"/>
              <a:t>21/05/2015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FDA5C9DF-94F5-4358-9521-9EF5A39A5921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1418707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s://youtu.be/ZDWOm9eGVpU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CA" dirty="0" smtClean="0"/>
              <a:t>POVERTY, AFFLUENCE AND SOCIAL CHANGE</a:t>
            </a:r>
            <a:endParaRPr lang="en-C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1598902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THEORETICAL EXPLANATIONS, cont’d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CA" sz="2800" dirty="0" smtClean="0"/>
              <a:t>Symbolic Interactionist</a:t>
            </a:r>
          </a:p>
          <a:p>
            <a:pPr lvl="1"/>
            <a:r>
              <a:rPr lang="en-CA" sz="2600" dirty="0" smtClean="0"/>
              <a:t>Power is relative, negotiated between people with different capacities</a:t>
            </a:r>
          </a:p>
          <a:p>
            <a:pPr lvl="1"/>
            <a:r>
              <a:rPr lang="en-CA" sz="2600" dirty="0" smtClean="0"/>
              <a:t>A mutual understanding of hierarchy exists</a:t>
            </a:r>
          </a:p>
          <a:p>
            <a:pPr lvl="1"/>
            <a:r>
              <a:rPr lang="en-CA" sz="2600" dirty="0" smtClean="0"/>
              <a:t>Talent and effort determines social class</a:t>
            </a:r>
            <a:endParaRPr lang="en-CA" sz="2600" dirty="0"/>
          </a:p>
        </p:txBody>
      </p:sp>
    </p:spTree>
    <p:extLst>
      <p:ext uri="{BB962C8B-B14F-4D97-AF65-F5344CB8AC3E}">
        <p14:creationId xmlns:p14="http://schemas.microsoft.com/office/powerpoint/2010/main" val="7969626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THE CLASS SYSTEM IN CANADA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CA" sz="2800" dirty="0" smtClean="0"/>
              <a:t>Upper class</a:t>
            </a:r>
          </a:p>
          <a:p>
            <a:pPr lvl="1"/>
            <a:r>
              <a:rPr lang="en-CA" sz="2600" dirty="0" smtClean="0"/>
              <a:t>Roughly 3 to 5 percent of the population</a:t>
            </a:r>
          </a:p>
          <a:p>
            <a:pPr lvl="1"/>
            <a:r>
              <a:rPr lang="en-CA" sz="2600" dirty="0" smtClean="0"/>
              <a:t>Wealth mostly derived from inheritance</a:t>
            </a:r>
          </a:p>
          <a:p>
            <a:pPr lvl="1"/>
            <a:r>
              <a:rPr lang="en-CA" sz="2600" dirty="0" smtClean="0"/>
              <a:t>Usually attend the most respected schools</a:t>
            </a:r>
          </a:p>
          <a:p>
            <a:pPr lvl="1"/>
            <a:r>
              <a:rPr lang="en-CA" sz="2600" dirty="0" smtClean="0"/>
              <a:t>Use their advantage to create a network of influential connections</a:t>
            </a:r>
          </a:p>
          <a:p>
            <a:pPr lvl="1"/>
            <a:r>
              <a:rPr lang="en-CA" sz="2600" dirty="0" smtClean="0"/>
              <a:t>Have a great deal of influence and control</a:t>
            </a:r>
            <a:endParaRPr lang="en-CA" sz="2600" dirty="0"/>
          </a:p>
        </p:txBody>
      </p:sp>
    </p:spTree>
    <p:extLst>
      <p:ext uri="{BB962C8B-B14F-4D97-AF65-F5344CB8AC3E}">
        <p14:creationId xmlns:p14="http://schemas.microsoft.com/office/powerpoint/2010/main" val="2646527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8490" y="793124"/>
            <a:ext cx="10854744" cy="54273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28273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CANADA, cont’d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CA" sz="2400" dirty="0" smtClean="0"/>
              <a:t>Middle class</a:t>
            </a:r>
          </a:p>
          <a:p>
            <a:pPr lvl="1"/>
            <a:r>
              <a:rPr lang="en-CA" sz="2200" dirty="0" smtClean="0"/>
              <a:t>40 to 50 percent of the Canadian population</a:t>
            </a:r>
          </a:p>
          <a:p>
            <a:pPr lvl="1"/>
            <a:r>
              <a:rPr lang="en-CA" sz="2200" dirty="0" smtClean="0"/>
              <a:t>Tremendous influence on trends and patterns</a:t>
            </a:r>
          </a:p>
          <a:p>
            <a:pPr lvl="1"/>
            <a:r>
              <a:rPr lang="en-CA" sz="2200" dirty="0" smtClean="0"/>
              <a:t>Professionals, managers, </a:t>
            </a:r>
            <a:r>
              <a:rPr lang="en-CA" sz="2200" dirty="0" err="1" smtClean="0"/>
              <a:t>adminstrators</a:t>
            </a:r>
            <a:r>
              <a:rPr lang="en-CA" sz="2200" dirty="0" smtClean="0"/>
              <a:t> – “white collar”</a:t>
            </a:r>
          </a:p>
          <a:p>
            <a:pPr lvl="1"/>
            <a:r>
              <a:rPr lang="en-CA" sz="2200" dirty="0" smtClean="0"/>
              <a:t>Relatively higher-paying, secure occupations with benefits, many in the public sector</a:t>
            </a:r>
          </a:p>
          <a:p>
            <a:r>
              <a:rPr lang="en-CA" sz="2400" dirty="0" smtClean="0"/>
              <a:t>Working class</a:t>
            </a:r>
          </a:p>
          <a:p>
            <a:pPr lvl="1"/>
            <a:r>
              <a:rPr lang="en-CA" sz="2200" dirty="0" smtClean="0"/>
              <a:t>“blue collar” – factory workers, technicians, mechanics, tradespeople – manual labour</a:t>
            </a:r>
          </a:p>
          <a:p>
            <a:pPr lvl="1"/>
            <a:r>
              <a:rPr lang="en-CA" sz="2200" dirty="0" smtClean="0"/>
              <a:t>Traditionally lower-paying, although not always</a:t>
            </a:r>
          </a:p>
          <a:p>
            <a:pPr lvl="1"/>
            <a:r>
              <a:rPr lang="en-CA" sz="2200" dirty="0" smtClean="0"/>
              <a:t>Unclear lines between middle and working classes</a:t>
            </a:r>
            <a:endParaRPr lang="en-CA" sz="2200" dirty="0"/>
          </a:p>
        </p:txBody>
      </p:sp>
    </p:spTree>
    <p:extLst>
      <p:ext uri="{BB962C8B-B14F-4D97-AF65-F5344CB8AC3E}">
        <p14:creationId xmlns:p14="http://schemas.microsoft.com/office/powerpoint/2010/main" val="2740351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CANADA, cont’d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CA" sz="2400" dirty="0" smtClean="0"/>
              <a:t>Lower class</a:t>
            </a:r>
          </a:p>
          <a:p>
            <a:pPr lvl="1"/>
            <a:r>
              <a:rPr lang="en-CA" sz="2200" dirty="0" smtClean="0"/>
              <a:t>15 to 20 percent of the population</a:t>
            </a:r>
          </a:p>
          <a:p>
            <a:pPr lvl="1"/>
            <a:r>
              <a:rPr lang="en-CA" sz="2200" dirty="0" smtClean="0"/>
              <a:t>Unstable and insecure life situations</a:t>
            </a:r>
          </a:p>
          <a:p>
            <a:pPr lvl="1"/>
            <a:r>
              <a:rPr lang="en-CA" sz="2200" dirty="0" smtClean="0"/>
              <a:t>Part-workers or on social assistance</a:t>
            </a:r>
          </a:p>
          <a:p>
            <a:pPr lvl="1"/>
            <a:r>
              <a:rPr lang="en-CA" sz="2200" dirty="0" smtClean="0"/>
              <a:t>May be limited by disability, lack of training/education, age, family responsibilities</a:t>
            </a:r>
          </a:p>
          <a:p>
            <a:pPr lvl="1"/>
            <a:r>
              <a:rPr lang="en-CA" sz="2200" dirty="0" smtClean="0"/>
              <a:t>Are unable to access goods and services</a:t>
            </a:r>
          </a:p>
          <a:p>
            <a:pPr lvl="1"/>
            <a:r>
              <a:rPr lang="en-CA" sz="2200" dirty="0" smtClean="0"/>
              <a:t>Usually transfers from one generation to the next</a:t>
            </a:r>
            <a:endParaRPr lang="en-CA" sz="2200" dirty="0"/>
          </a:p>
        </p:txBody>
      </p:sp>
    </p:spTree>
    <p:extLst>
      <p:ext uri="{BB962C8B-B14F-4D97-AF65-F5344CB8AC3E}">
        <p14:creationId xmlns:p14="http://schemas.microsoft.com/office/powerpoint/2010/main" val="28984014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SOCIAL INEQUALITY IN CANADA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en-CA" sz="2400" dirty="0" smtClean="0"/>
          </a:p>
          <a:p>
            <a:pPr marL="0" indent="0">
              <a:buNone/>
            </a:pPr>
            <a:r>
              <a:rPr lang="en-CA" sz="2400" dirty="0">
                <a:hlinkClick r:id="rId2"/>
              </a:rPr>
              <a:t>https://</a:t>
            </a:r>
            <a:r>
              <a:rPr lang="en-CA" sz="2400" dirty="0" smtClean="0">
                <a:hlinkClick r:id="rId2"/>
              </a:rPr>
              <a:t>youtu.be/ZDWOm9eGVpU</a:t>
            </a:r>
            <a:endParaRPr lang="en-CA" sz="2400" dirty="0" smtClean="0"/>
          </a:p>
          <a:p>
            <a:pPr marL="0" indent="0">
              <a:buNone/>
            </a:pPr>
            <a:endParaRPr lang="en-CA" sz="2400" dirty="0"/>
          </a:p>
        </p:txBody>
      </p:sp>
    </p:spTree>
    <p:extLst>
      <p:ext uri="{BB962C8B-B14F-4D97-AF65-F5344CB8AC3E}">
        <p14:creationId xmlns:p14="http://schemas.microsoft.com/office/powerpoint/2010/main" val="22139420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SOCIAL STRATIFICATION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CA" sz="2400" dirty="0" smtClean="0"/>
              <a:t>Most societies have systems of </a:t>
            </a:r>
            <a:r>
              <a:rPr lang="en-CA" sz="2400" b="1" u="sng" dirty="0" smtClean="0"/>
              <a:t>stratification</a:t>
            </a:r>
            <a:r>
              <a:rPr lang="en-CA" sz="2400" dirty="0" smtClean="0"/>
              <a:t> – systems of inequality that rank people</a:t>
            </a:r>
          </a:p>
          <a:p>
            <a:pPr lvl="1"/>
            <a:r>
              <a:rPr lang="en-CA" sz="2200" dirty="0" smtClean="0"/>
              <a:t>Based on: class, gender, ethnicity, age</a:t>
            </a:r>
          </a:p>
          <a:p>
            <a:pPr lvl="1"/>
            <a:r>
              <a:rPr lang="en-CA" sz="2200" dirty="0" smtClean="0"/>
              <a:t>They persist over generations</a:t>
            </a:r>
          </a:p>
          <a:p>
            <a:r>
              <a:rPr lang="en-CA" sz="2400" dirty="0" smtClean="0"/>
              <a:t>In a stratified society, rewards are distributed unequally</a:t>
            </a:r>
          </a:p>
          <a:p>
            <a:r>
              <a:rPr lang="en-CA" sz="2400" dirty="0" smtClean="0"/>
              <a:t>Overtime, categories change as society grows and becomes more complex</a:t>
            </a:r>
            <a:endParaRPr lang="en-CA" sz="2400" dirty="0"/>
          </a:p>
        </p:txBody>
      </p:sp>
    </p:spTree>
    <p:extLst>
      <p:ext uri="{BB962C8B-B14F-4D97-AF65-F5344CB8AC3E}">
        <p14:creationId xmlns:p14="http://schemas.microsoft.com/office/powerpoint/2010/main" val="2917823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SOCIAL STRATIFICATION, cont’d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CA" sz="2400" dirty="0" smtClean="0"/>
              <a:t>Earliest forms appeared 5000 years ago in hunter-gatherer societies</a:t>
            </a:r>
          </a:p>
          <a:p>
            <a:r>
              <a:rPr lang="en-CA" sz="2400" b="1" u="sng" dirty="0" smtClean="0"/>
              <a:t>Closed systems</a:t>
            </a:r>
            <a:endParaRPr lang="en-CA" sz="2400" dirty="0"/>
          </a:p>
          <a:p>
            <a:pPr lvl="1"/>
            <a:r>
              <a:rPr lang="en-CA" sz="2200" dirty="0" smtClean="0"/>
              <a:t>allow for very little change in social position</a:t>
            </a:r>
          </a:p>
          <a:p>
            <a:pPr lvl="1"/>
            <a:r>
              <a:rPr lang="en-CA" sz="2200" dirty="0" smtClean="0"/>
              <a:t>Very rigid boundaries set by </a:t>
            </a:r>
            <a:r>
              <a:rPr lang="en-CA" sz="2200" b="1" u="sng" dirty="0" smtClean="0"/>
              <a:t>ascribed status</a:t>
            </a:r>
            <a:r>
              <a:rPr lang="en-CA" sz="2200" dirty="0" smtClean="0"/>
              <a:t> – a position assigned without regard for personal characteristics</a:t>
            </a:r>
          </a:p>
          <a:p>
            <a:r>
              <a:rPr lang="en-CA" sz="2400" b="1" u="sng" dirty="0" smtClean="0"/>
              <a:t>Open systems</a:t>
            </a:r>
            <a:endParaRPr lang="en-CA" sz="2400" dirty="0"/>
          </a:p>
          <a:p>
            <a:pPr lvl="1"/>
            <a:r>
              <a:rPr lang="en-CA" sz="2200" dirty="0" smtClean="0"/>
              <a:t>Flexible and influenced by </a:t>
            </a:r>
            <a:r>
              <a:rPr lang="en-CA" sz="2200" b="1" u="sng" dirty="0" smtClean="0"/>
              <a:t>achieved status</a:t>
            </a:r>
            <a:endParaRPr lang="en-CA" sz="2200" dirty="0"/>
          </a:p>
          <a:p>
            <a:pPr lvl="1"/>
            <a:r>
              <a:rPr lang="en-CA" sz="2200" dirty="0" smtClean="0"/>
              <a:t>Allow some degree of </a:t>
            </a:r>
            <a:r>
              <a:rPr lang="en-CA" sz="2200" b="1" u="sng" dirty="0" smtClean="0"/>
              <a:t>social mobility</a:t>
            </a:r>
            <a:r>
              <a:rPr lang="en-CA" sz="2200" dirty="0" smtClean="0"/>
              <a:t> – upward or downward</a:t>
            </a:r>
          </a:p>
        </p:txBody>
      </p:sp>
    </p:spTree>
    <p:extLst>
      <p:ext uri="{BB962C8B-B14F-4D97-AF65-F5344CB8AC3E}">
        <p14:creationId xmlns:p14="http://schemas.microsoft.com/office/powerpoint/2010/main" val="18431186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SOCIAL STRATIFICATION, cont’d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CA" sz="2400" dirty="0" smtClean="0"/>
              <a:t>In open systems, mobility can be </a:t>
            </a:r>
            <a:r>
              <a:rPr lang="en-CA" sz="2400" b="1" u="sng" dirty="0" smtClean="0"/>
              <a:t>intergenerational</a:t>
            </a:r>
            <a:r>
              <a:rPr lang="en-CA" sz="2400" dirty="0" smtClean="0"/>
              <a:t> – movement from one generation to the next, or </a:t>
            </a:r>
            <a:r>
              <a:rPr lang="en-CA" sz="2400" b="1" u="sng" dirty="0" err="1" smtClean="0"/>
              <a:t>intragenerational</a:t>
            </a:r>
            <a:r>
              <a:rPr lang="en-CA" sz="2400" b="1" dirty="0" smtClean="0"/>
              <a:t> </a:t>
            </a:r>
            <a:r>
              <a:rPr lang="en-CA" sz="2400" dirty="0" smtClean="0"/>
              <a:t>– within one’s own lifetime</a:t>
            </a:r>
          </a:p>
          <a:p>
            <a:pPr marL="0" indent="0">
              <a:buNone/>
            </a:pPr>
            <a:endParaRPr lang="en-CA" sz="2400" dirty="0" smtClean="0"/>
          </a:p>
        </p:txBody>
      </p:sp>
    </p:spTree>
    <p:extLst>
      <p:ext uri="{BB962C8B-B14F-4D97-AF65-F5344CB8AC3E}">
        <p14:creationId xmlns:p14="http://schemas.microsoft.com/office/powerpoint/2010/main" val="2914669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SYSTEMS OF SOCIAL STRATIFICATION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CA" sz="2400" dirty="0" smtClean="0"/>
              <a:t>Slavery:</a:t>
            </a:r>
          </a:p>
          <a:p>
            <a:pPr lvl="1"/>
            <a:r>
              <a:rPr lang="en-CA" sz="2200" dirty="0" smtClean="0"/>
              <a:t>A closed system</a:t>
            </a:r>
            <a:r>
              <a:rPr lang="en-CA" sz="2200" dirty="0"/>
              <a:t> </a:t>
            </a:r>
            <a:r>
              <a:rPr lang="en-CA" sz="2200" dirty="0" smtClean="0"/>
              <a:t>in which people are owned by others</a:t>
            </a:r>
          </a:p>
          <a:p>
            <a:pPr lvl="1"/>
            <a:r>
              <a:rPr lang="en-CA" sz="2200" dirty="0" smtClean="0"/>
              <a:t>Originated with the development of agriculture and the division of labour</a:t>
            </a:r>
            <a:endParaRPr lang="en-CA" sz="2400" dirty="0"/>
          </a:p>
          <a:p>
            <a:pPr lvl="1"/>
            <a:r>
              <a:rPr lang="en-CA" sz="2200" dirty="0" smtClean="0"/>
              <a:t>dates back to 2100 BCE and was present in Ancient Egypt, the Roman Empire, parts of the Middle East</a:t>
            </a:r>
          </a:p>
          <a:p>
            <a:pPr lvl="1"/>
            <a:r>
              <a:rPr lang="en-CA" sz="2200" dirty="0" smtClean="0"/>
              <a:t>People were enslaved to pay off debts, to be punished for a crime, or because of social status at birth</a:t>
            </a:r>
          </a:p>
          <a:p>
            <a:pPr lvl="1"/>
            <a:r>
              <a:rPr lang="en-CA" sz="2200" dirty="0" smtClean="0"/>
              <a:t>The Atlantic slave trade in the 19</a:t>
            </a:r>
            <a:r>
              <a:rPr lang="en-CA" sz="2200" baseline="30000" dirty="0" smtClean="0"/>
              <a:t>th</a:t>
            </a:r>
            <a:r>
              <a:rPr lang="en-CA" sz="2200" dirty="0" smtClean="0"/>
              <a:t> century led to Africans being captured and sold to European traders, and transported to the Americas</a:t>
            </a:r>
          </a:p>
          <a:p>
            <a:pPr lvl="1"/>
            <a:r>
              <a:rPr lang="en-CA" sz="2200" dirty="0" smtClean="0"/>
              <a:t>Slavery became based on race</a:t>
            </a:r>
          </a:p>
          <a:p>
            <a:pPr lvl="1"/>
            <a:r>
              <a:rPr lang="en-CA" sz="2200" dirty="0" smtClean="0"/>
              <a:t>Still exists today: human trafficking, forced labour, mostly females and children – driven by the global demand for cheap goods and services</a:t>
            </a:r>
          </a:p>
        </p:txBody>
      </p:sp>
    </p:spTree>
    <p:extLst>
      <p:ext uri="{BB962C8B-B14F-4D97-AF65-F5344CB8AC3E}">
        <p14:creationId xmlns:p14="http://schemas.microsoft.com/office/powerpoint/2010/main" val="4741143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SYSTEMS, cont’d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CA" sz="2400" dirty="0" smtClean="0"/>
              <a:t>Caste system:</a:t>
            </a:r>
          </a:p>
          <a:p>
            <a:pPr lvl="1"/>
            <a:r>
              <a:rPr lang="en-CA" sz="2200" dirty="0" smtClean="0"/>
              <a:t>A closed system, status determined at birth</a:t>
            </a:r>
          </a:p>
          <a:p>
            <a:pPr lvl="1"/>
            <a:r>
              <a:rPr lang="en-CA" sz="2200" dirty="0" smtClean="0"/>
              <a:t>Status determines: occupation, marriage, social life, belief systems</a:t>
            </a:r>
          </a:p>
          <a:p>
            <a:pPr lvl="1"/>
            <a:r>
              <a:rPr lang="en-CA" sz="2200" dirty="0" smtClean="0"/>
              <a:t>India: determines work and who a person can marry</a:t>
            </a:r>
          </a:p>
          <a:p>
            <a:pPr lvl="1"/>
            <a:r>
              <a:rPr lang="en-CA" sz="2200" dirty="0" smtClean="0"/>
              <a:t>South Africa: determines occupation – white vs. black jobs</a:t>
            </a:r>
          </a:p>
        </p:txBody>
      </p:sp>
    </p:spTree>
    <p:extLst>
      <p:ext uri="{BB962C8B-B14F-4D97-AF65-F5344CB8AC3E}">
        <p14:creationId xmlns:p14="http://schemas.microsoft.com/office/powerpoint/2010/main" val="37464139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SYSTEMS, cont’d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CA" sz="2400" b="1" dirty="0" smtClean="0"/>
              <a:t>Class system</a:t>
            </a:r>
          </a:p>
          <a:p>
            <a:pPr lvl="1"/>
            <a:r>
              <a:rPr lang="en-CA" sz="2200" dirty="0" smtClean="0"/>
              <a:t>More open than slavery or caste systems</a:t>
            </a:r>
          </a:p>
          <a:p>
            <a:pPr lvl="1"/>
            <a:r>
              <a:rPr lang="en-CA" sz="2200" dirty="0" smtClean="0"/>
              <a:t>Boundaries are vague</a:t>
            </a:r>
          </a:p>
          <a:p>
            <a:pPr lvl="1"/>
            <a:r>
              <a:rPr lang="en-CA" sz="2200" dirty="0" smtClean="0"/>
              <a:t>Education and skills can lead to mobility</a:t>
            </a:r>
          </a:p>
          <a:p>
            <a:pPr lvl="1"/>
            <a:r>
              <a:rPr lang="en-CA" sz="2200" dirty="0" smtClean="0"/>
              <a:t>Intergenerational and </a:t>
            </a:r>
            <a:r>
              <a:rPr lang="en-CA" sz="2200" dirty="0" err="1" smtClean="0"/>
              <a:t>intragenerational</a:t>
            </a:r>
            <a:r>
              <a:rPr lang="en-CA" sz="2200" dirty="0" smtClean="0"/>
              <a:t> mobility</a:t>
            </a:r>
          </a:p>
          <a:p>
            <a:pPr lvl="1"/>
            <a:r>
              <a:rPr lang="en-CA" sz="2200" b="1" u="sng" dirty="0" smtClean="0"/>
              <a:t>Horizontal mobility</a:t>
            </a:r>
            <a:r>
              <a:rPr lang="en-CA" sz="2200" dirty="0" smtClean="0"/>
              <a:t> – movement within a class </a:t>
            </a:r>
            <a:r>
              <a:rPr lang="en-CA" sz="2200" dirty="0" err="1" smtClean="0"/>
              <a:t>ie</a:t>
            </a:r>
            <a:r>
              <a:rPr lang="en-CA" sz="2200" dirty="0" smtClean="0"/>
              <a:t>. Gain or loss of position, income</a:t>
            </a:r>
          </a:p>
          <a:p>
            <a:pPr lvl="1"/>
            <a:r>
              <a:rPr lang="en-CA" sz="2200" b="1" u="sng" dirty="0" smtClean="0"/>
              <a:t>Vertical mobility</a:t>
            </a:r>
            <a:r>
              <a:rPr lang="en-CA" sz="2200" dirty="0" smtClean="0"/>
              <a:t> – movement up or down the class structure</a:t>
            </a:r>
            <a:endParaRPr lang="en-CA" sz="2200" b="1" u="sng" dirty="0"/>
          </a:p>
        </p:txBody>
      </p:sp>
    </p:spTree>
    <p:extLst>
      <p:ext uri="{BB962C8B-B14F-4D97-AF65-F5344CB8AC3E}">
        <p14:creationId xmlns:p14="http://schemas.microsoft.com/office/powerpoint/2010/main" val="3944735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THEORETICAL EXPLANATIONS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CA" sz="2400" dirty="0" smtClean="0"/>
              <a:t>Karl Marx</a:t>
            </a:r>
          </a:p>
          <a:p>
            <a:pPr lvl="1"/>
            <a:r>
              <a:rPr lang="en-CA" sz="2200" dirty="0" smtClean="0"/>
              <a:t>Exploitation by the </a:t>
            </a:r>
            <a:r>
              <a:rPr lang="en-CA" sz="2200" b="1" u="sng" dirty="0" smtClean="0"/>
              <a:t>bourgeoisie</a:t>
            </a:r>
            <a:r>
              <a:rPr lang="en-CA" sz="2200" dirty="0" smtClean="0"/>
              <a:t> (the capitalists) of the </a:t>
            </a:r>
            <a:r>
              <a:rPr lang="en-CA" sz="2200" b="1" u="sng" dirty="0" smtClean="0"/>
              <a:t>proletariat</a:t>
            </a:r>
            <a:r>
              <a:rPr lang="en-CA" sz="2200" dirty="0" smtClean="0"/>
              <a:t> (the workers) would lead to class conflict that would establish a free and classless society</a:t>
            </a:r>
          </a:p>
          <a:p>
            <a:r>
              <a:rPr lang="en-CA" sz="2400" dirty="0" smtClean="0"/>
              <a:t>Max Weber</a:t>
            </a:r>
          </a:p>
          <a:p>
            <a:pPr lvl="1"/>
            <a:r>
              <a:rPr lang="en-CA" sz="2200" dirty="0" smtClean="0"/>
              <a:t>Class, status and power are all dimensions of social inequality that influence each other and together contribute to inequality</a:t>
            </a:r>
          </a:p>
          <a:p>
            <a:pPr lvl="1"/>
            <a:r>
              <a:rPr lang="en-CA" sz="2200" dirty="0" smtClean="0"/>
              <a:t>They combine in a way that makes one group superior/inferior to another group</a:t>
            </a:r>
          </a:p>
        </p:txBody>
      </p:sp>
    </p:spTree>
    <p:extLst>
      <p:ext uri="{BB962C8B-B14F-4D97-AF65-F5344CB8AC3E}">
        <p14:creationId xmlns:p14="http://schemas.microsoft.com/office/powerpoint/2010/main" val="10932094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THEORETICAL EXPLANATIONS, cont’d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CA" sz="2800" dirty="0" smtClean="0"/>
              <a:t>Functionalist:</a:t>
            </a:r>
          </a:p>
          <a:p>
            <a:pPr lvl="1"/>
            <a:r>
              <a:rPr lang="en-CA" sz="2600" dirty="0" smtClean="0"/>
              <a:t>inequality is positive and necessary for the proper functioning of society</a:t>
            </a:r>
            <a:endParaRPr lang="en-CA" sz="2600" dirty="0"/>
          </a:p>
          <a:p>
            <a:pPr lvl="1"/>
            <a:r>
              <a:rPr lang="en-CA" sz="2600" dirty="0" smtClean="0"/>
              <a:t>The greater to functional importance, the more rewards there are attached to it</a:t>
            </a:r>
          </a:p>
          <a:p>
            <a:pPr lvl="1"/>
            <a:r>
              <a:rPr lang="en-CA" sz="2600" dirty="0" smtClean="0"/>
              <a:t>Unequal distribution of resources motivates each person to aspire</a:t>
            </a:r>
          </a:p>
        </p:txBody>
      </p:sp>
    </p:spTree>
    <p:extLst>
      <p:ext uri="{BB962C8B-B14F-4D97-AF65-F5344CB8AC3E}">
        <p14:creationId xmlns:p14="http://schemas.microsoft.com/office/powerpoint/2010/main" val="23937001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205</TotalTime>
  <Words>673</Words>
  <Application>Microsoft Office PowerPoint</Application>
  <PresentationFormat>Widescreen</PresentationFormat>
  <Paragraphs>84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9" baseType="lpstr">
      <vt:lpstr>Arial</vt:lpstr>
      <vt:lpstr>Century Gothic</vt:lpstr>
      <vt:lpstr>Wingdings 3</vt:lpstr>
      <vt:lpstr>Wisp</vt:lpstr>
      <vt:lpstr>POVERTY, AFFLUENCE AND SOCIAL CHANGE</vt:lpstr>
      <vt:lpstr>SOCIAL STRATIFICATION</vt:lpstr>
      <vt:lpstr>SOCIAL STRATIFICATION, cont’d</vt:lpstr>
      <vt:lpstr>SOCIAL STRATIFICATION, cont’d</vt:lpstr>
      <vt:lpstr>SYSTEMS OF SOCIAL STRATIFICATION</vt:lpstr>
      <vt:lpstr>SYSTEMS, cont’d</vt:lpstr>
      <vt:lpstr>SYSTEMS, cont’d</vt:lpstr>
      <vt:lpstr>THEORETICAL EXPLANATIONS</vt:lpstr>
      <vt:lpstr>THEORETICAL EXPLANATIONS, cont’d</vt:lpstr>
      <vt:lpstr>THEORETICAL EXPLANATIONS, cont’d</vt:lpstr>
      <vt:lpstr>THE CLASS SYSTEM IN CANADA</vt:lpstr>
      <vt:lpstr>PowerPoint Presentation</vt:lpstr>
      <vt:lpstr>CANADA, cont’d</vt:lpstr>
      <vt:lpstr>CANADA, cont’d</vt:lpstr>
      <vt:lpstr>SOCIAL INEQUALITY IN CANADA</vt:lpstr>
    </vt:vector>
  </TitlesOfParts>
  <Company>Toshiba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POVERTY, AFFLUENCE AND SOCIAL CHANGE</dc:title>
  <dc:creator>Virdo, Paul</dc:creator>
  <cp:lastModifiedBy>Virdo, Paul</cp:lastModifiedBy>
  <cp:revision>9</cp:revision>
  <dcterms:created xsi:type="dcterms:W3CDTF">2015-05-21T14:02:40Z</dcterms:created>
  <dcterms:modified xsi:type="dcterms:W3CDTF">2015-05-21T17:27:46Z</dcterms:modified>
</cp:coreProperties>
</file>

<file path=docProps/thumbnail.jpeg>
</file>