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371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52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336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542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76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74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042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926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911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250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653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CACD907-582E-414D-9E60-69D8FAE96F75}" type="datetimeFigureOut">
              <a:rPr lang="en-CA" smtClean="0"/>
              <a:t>19/05/2015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1BC3C01-4C2E-45D4-88C4-32ABF4681962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87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6QGNxRGgBw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CAUSES AND EFFECTS OF SOCIAL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50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CHALLENGES TO SOCIAL RELATIONSHIPS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social belonging is an important element of personal growth and development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group membership and conformity are important elements in fulfilling the need to belong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 smtClean="0"/>
              <a:t> The need to belong may be greater than one’s own values and overpowers one’s rational decision-making</a:t>
            </a:r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523103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FESTINGER – SOCIAL COMPARISON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 smtClean="0"/>
              <a:t> individuals routinely compare themselves with others to judge their status and abilities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led to other theories on social comparison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/>
              <a:t> </a:t>
            </a:r>
            <a:r>
              <a:rPr lang="en-CA" sz="2600" u="sng" dirty="0" smtClean="0"/>
              <a:t>Upward comparison: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CA" sz="2200" dirty="0" smtClean="0"/>
              <a:t> When one compares self to someone who is better off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CA" sz="2200" dirty="0" smtClean="0"/>
              <a:t> </a:t>
            </a:r>
            <a:r>
              <a:rPr lang="en-CA" sz="2200" dirty="0" err="1" smtClean="0"/>
              <a:t>ie</a:t>
            </a:r>
            <a:r>
              <a:rPr lang="en-CA" sz="2200" dirty="0" smtClean="0"/>
              <a:t>. An amateur hockey player to an NHL hockey player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 smtClean="0"/>
              <a:t> </a:t>
            </a:r>
            <a:r>
              <a:rPr lang="en-CA" sz="2600" u="sng" dirty="0" smtClean="0"/>
              <a:t>Downward comparison: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CA" sz="2200" dirty="0"/>
              <a:t> </a:t>
            </a:r>
            <a:r>
              <a:rPr lang="en-CA" sz="2200" dirty="0" smtClean="0"/>
              <a:t>when one compares self to someone who is worse off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CA" sz="2200" dirty="0"/>
              <a:t> </a:t>
            </a:r>
            <a:r>
              <a:rPr lang="en-CA" sz="2200" dirty="0" err="1" smtClean="0"/>
              <a:t>ie</a:t>
            </a:r>
            <a:r>
              <a:rPr lang="en-CA" sz="2200" dirty="0" smtClean="0"/>
              <a:t>. A student who compares to a low-achieving student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/>
              <a:t> </a:t>
            </a:r>
            <a:r>
              <a:rPr lang="en-CA" sz="2600" dirty="0" smtClean="0"/>
              <a:t>Overall, people prefer making upward comparisons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CA" sz="2200" dirty="0" smtClean="0"/>
              <a:t> </a:t>
            </a:r>
            <a:r>
              <a:rPr lang="en-CA" sz="2200" dirty="0" err="1" smtClean="0"/>
              <a:t>ie</a:t>
            </a:r>
            <a:r>
              <a:rPr lang="en-CA" sz="2200" dirty="0" smtClean="0"/>
              <a:t>. Juliet </a:t>
            </a:r>
            <a:r>
              <a:rPr lang="en-CA" sz="2200" dirty="0" err="1" smtClean="0"/>
              <a:t>Schor</a:t>
            </a:r>
            <a:r>
              <a:rPr lang="en-CA" sz="2200" dirty="0" smtClean="0"/>
              <a:t>: </a:t>
            </a:r>
            <a:r>
              <a:rPr lang="en-CA" sz="2200" u="sng" dirty="0" smtClean="0"/>
              <a:t>competitive emulation</a:t>
            </a:r>
            <a:r>
              <a:rPr lang="en-CA" sz="2200" dirty="0" smtClean="0"/>
              <a:t> – trying to keep pace with others in material goods and lifestyle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3101628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MASLOW’S HIERARCHY OF NEEDS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the motivation towards self-improvement drives an individual’s need to belong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the ultimate goal in life is balance / equilibrium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the individual must meet certain needs to achieve this</a:t>
            </a:r>
            <a:endParaRPr lang="en-CA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 smtClean="0"/>
              <a:t> Deficit needs – physiological, safety, emotional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CA" sz="2200" dirty="0"/>
              <a:t> </a:t>
            </a:r>
            <a:r>
              <a:rPr lang="en-CA" sz="2200" dirty="0" smtClean="0"/>
              <a:t>failure to meet these needs may result in </a:t>
            </a:r>
            <a:r>
              <a:rPr lang="en-CA" sz="2200" u="sng" dirty="0" smtClean="0"/>
              <a:t>alienation – distance of people from each other, from what they find meaningful, or from their sense of self</a:t>
            </a:r>
            <a:endParaRPr lang="en-CA" sz="2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 smtClean="0"/>
              <a:t> Being needs – esteem, self-actualization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CA" sz="2200" dirty="0"/>
              <a:t> </a:t>
            </a:r>
            <a:r>
              <a:rPr lang="en-CA" sz="2200" dirty="0" smtClean="0"/>
              <a:t>lead to confidence, feelings of accomplishment, reaching full potential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2411684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SHERIF: THE IN-GROUP / OUT-GROUP DYNAMIC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The Robbers Cave </a:t>
            </a:r>
            <a:r>
              <a:rPr lang="en-CA" sz="2800" dirty="0" err="1" smtClean="0"/>
              <a:t>Experiement</a:t>
            </a:r>
            <a:r>
              <a:rPr lang="en-CA" sz="2800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sz="2600" dirty="0" smtClean="0">
                <a:hlinkClick r:id="rId2"/>
              </a:rPr>
              <a:t>https</a:t>
            </a:r>
            <a:r>
              <a:rPr lang="en-CA" sz="2600" dirty="0">
                <a:hlinkClick r:id="rId2"/>
              </a:rPr>
              <a:t>://</a:t>
            </a:r>
            <a:r>
              <a:rPr lang="en-CA" sz="2600" dirty="0" smtClean="0">
                <a:hlinkClick r:id="rId2"/>
              </a:rPr>
              <a:t>youtu.be/6QGNxRGgBwM</a:t>
            </a:r>
            <a:endParaRPr lang="en-CA" sz="2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the </a:t>
            </a:r>
            <a:r>
              <a:rPr lang="en-CA" sz="2800" dirty="0" err="1" smtClean="0"/>
              <a:t>IN-group</a:t>
            </a:r>
            <a:r>
              <a:rPr lang="en-CA" sz="2800" dirty="0" smtClean="0"/>
              <a:t> – individuals will produce a group structure with a hierarchy and roles when brought together for a shared goal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 smtClean="0"/>
              <a:t> the </a:t>
            </a:r>
            <a:r>
              <a:rPr lang="en-CA" sz="2800" dirty="0" err="1" smtClean="0"/>
              <a:t>OUT-group</a:t>
            </a:r>
            <a:r>
              <a:rPr lang="en-CA" sz="2800" dirty="0" smtClean="0"/>
              <a:t> – hostile attitudes would result if two distinct groups were formed and brought together in competition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86642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ROBERT MERTON – SOCIAL STRAIN TYPOLOGY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 smtClean="0"/>
              <a:t> deviance is a naturally occurring element in any society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social norms place pressure on an individual to conform to an expected mode of behaviour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this forces an individual to either work within the structure of society or break from it and seek alternative means of expression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this leads to participation in a </a:t>
            </a:r>
            <a:r>
              <a:rPr lang="en-CA" sz="2800" b="1" u="sng" dirty="0" smtClean="0"/>
              <a:t>subculture</a:t>
            </a:r>
            <a:r>
              <a:rPr lang="en-CA" sz="2800" dirty="0" smtClean="0"/>
              <a:t> – an alternative system of values and beliefs that does not conform to the mainstream culture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8140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MERTON, cont’d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6263"/>
            <a:ext cx="5758596" cy="4091483"/>
          </a:xfrm>
        </p:spPr>
      </p:pic>
      <p:sp>
        <p:nvSpPr>
          <p:cNvPr id="6" name="TextBox 5"/>
          <p:cNvSpPr txBox="1"/>
          <p:nvPr/>
        </p:nvSpPr>
        <p:spPr>
          <a:xfrm>
            <a:off x="7096259" y="3250059"/>
            <a:ext cx="4059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IN WHAT WAYS CAN DEVIANCE BE POSITIVE?</a:t>
            </a:r>
          </a:p>
        </p:txBody>
      </p:sp>
    </p:spTree>
    <p:extLst>
      <p:ext uri="{BB962C8B-B14F-4D97-AF65-F5344CB8AC3E}">
        <p14:creationId xmlns:p14="http://schemas.microsoft.com/office/powerpoint/2010/main" val="1977717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MERTON’S TYPOLOGY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/>
              <a:t> CONFORMISTS - people who accept the cultural goals of society and the means by which to attain them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/>
              <a:t> RITUALISTS - accept the means or standards necessary to achieve the end goal but not necessarily accept the cultural goals of society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/>
              <a:t> </a:t>
            </a:r>
            <a:r>
              <a:rPr lang="en-CA" sz="2400" dirty="0" smtClean="0"/>
              <a:t>INNOVATORS – goals are in line with society but will not use acceptable channels and means to accomplish them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/>
              <a:t> RETREATISTS – individuals who have chosen to disengage from mainstream culture altogether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/>
              <a:t> </a:t>
            </a:r>
            <a:r>
              <a:rPr lang="en-CA" sz="2400" dirty="0" smtClean="0"/>
              <a:t>REBELS – share much in common with RETREATISTS but do </a:t>
            </a:r>
            <a:r>
              <a:rPr lang="en-CA" sz="2400" u="sng" dirty="0" smtClean="0"/>
              <a:t>not</a:t>
            </a:r>
            <a:r>
              <a:rPr lang="en-CA" sz="2400" dirty="0" smtClean="0"/>
              <a:t> isolate themselves as they do, instead attempt to change the society in which they live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2246814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MELVIN SEEMAN – SOCIAL ISOLATION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800" dirty="0" smtClean="0"/>
              <a:t> when social relationships become strained and the ability to interact in social groups is limited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social isolation leads to severe trust issues and the inability to perform basic functions or fully participate in social living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powerlessness – behaviour cannot determine the desired outcome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meaninglessness – a diminished sense of the ability to predict future outcomes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normlessness – social norms are no longer an effective guide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2800" dirty="0"/>
              <a:t> </a:t>
            </a:r>
            <a:r>
              <a:rPr lang="en-CA" sz="2800" dirty="0" smtClean="0"/>
              <a:t>self-estrangement – an individual denies/negates personal interests and engages in impersonal/external activities to satisfy needs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9407268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103</TotalTime>
  <Words>596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Wingdings</vt:lpstr>
      <vt:lpstr>Retrospect</vt:lpstr>
      <vt:lpstr>CAUSES AND EFFECTS OF SOCIAL CHANGE</vt:lpstr>
      <vt:lpstr>CHALLENGES TO SOCIAL RELATIONSHIPS</vt:lpstr>
      <vt:lpstr>FESTINGER – SOCIAL COMPARISON THEORY</vt:lpstr>
      <vt:lpstr>MASLOW’S HIERARCHY OF NEEDS</vt:lpstr>
      <vt:lpstr>SHERIF: THE IN-GROUP / OUT-GROUP DYNAMIC</vt:lpstr>
      <vt:lpstr>ROBERT MERTON – SOCIAL STRAIN TYPOLOGY</vt:lpstr>
      <vt:lpstr>MERTON, cont’d</vt:lpstr>
      <vt:lpstr>MERTON’S TYPOLOGY</vt:lpstr>
      <vt:lpstr>MELVIN SEEMAN – SOCIAL ISOLATION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AND EFFECTS OF SOCIAL CHANGE</dc:title>
  <dc:creator>Virdo, Paul</dc:creator>
  <cp:lastModifiedBy>Virdo, Paul</cp:lastModifiedBy>
  <cp:revision>8</cp:revision>
  <dcterms:created xsi:type="dcterms:W3CDTF">2015-05-19T14:47:02Z</dcterms:created>
  <dcterms:modified xsi:type="dcterms:W3CDTF">2015-05-19T16:30:58Z</dcterms:modified>
</cp:coreProperties>
</file>