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EXTERNAL FACTORS INFLUENCING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405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PHYSICAL ENVIRONMENT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habitat where the society exists</a:t>
            </a:r>
          </a:p>
          <a:p>
            <a:r>
              <a:rPr lang="en-CA" dirty="0" smtClean="0"/>
              <a:t>Climate, vegetation, animal populations, humans</a:t>
            </a:r>
          </a:p>
          <a:p>
            <a:r>
              <a:rPr lang="en-CA" dirty="0" smtClean="0"/>
              <a:t>Gradual changes have ripple effects</a:t>
            </a:r>
          </a:p>
          <a:p>
            <a:r>
              <a:rPr lang="en-CA" dirty="0" smtClean="0"/>
              <a:t>Natural disasters, environmental issues</a:t>
            </a:r>
          </a:p>
        </p:txBody>
      </p:sp>
    </p:spTree>
    <p:extLst>
      <p:ext uri="{BB962C8B-B14F-4D97-AF65-F5344CB8AC3E}">
        <p14:creationId xmlns:p14="http://schemas.microsoft.com/office/powerpoint/2010/main" val="344396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 CHANGES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Immigration / emigration leads to social change</a:t>
            </a:r>
          </a:p>
          <a:p>
            <a:r>
              <a:rPr lang="en-CA" dirty="0" smtClean="0"/>
              <a:t>The social system expands with new unique needs</a:t>
            </a:r>
          </a:p>
          <a:p>
            <a:r>
              <a:rPr lang="en-CA" dirty="0" smtClean="0"/>
              <a:t>Residence, jobs</a:t>
            </a:r>
          </a:p>
          <a:p>
            <a:r>
              <a:rPr lang="en-CA" dirty="0" smtClean="0"/>
              <a:t>Cultural exchanges lead to new and changing attitudes and beliefs</a:t>
            </a:r>
          </a:p>
        </p:txBody>
      </p:sp>
    </p:spTree>
    <p:extLst>
      <p:ext uri="{BB962C8B-B14F-4D97-AF65-F5344CB8AC3E}">
        <p14:creationId xmlns:p14="http://schemas.microsoft.com/office/powerpoint/2010/main" val="1903882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proximity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 close a cultural group is to other distinct groups influences how society changes</a:t>
            </a:r>
          </a:p>
          <a:p>
            <a:r>
              <a:rPr lang="en-CA" dirty="0" smtClean="0"/>
              <a:t>Societies close to each other change more rapidly than those farther apart</a:t>
            </a:r>
          </a:p>
          <a:p>
            <a:r>
              <a:rPr lang="en-CA" b="1" u="sng" dirty="0" smtClean="0"/>
              <a:t>Intercultural contact</a:t>
            </a:r>
            <a:r>
              <a:rPr lang="en-CA" dirty="0" smtClean="0"/>
              <a:t> leads to change</a:t>
            </a:r>
            <a:endParaRPr lang="en-CA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61623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environment, culture, social values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social environment dictates the rate of change of a society</a:t>
            </a:r>
          </a:p>
          <a:p>
            <a:r>
              <a:rPr lang="en-CA" b="1" u="sng" dirty="0" smtClean="0"/>
              <a:t>Collectivist</a:t>
            </a:r>
            <a:r>
              <a:rPr lang="en-CA" dirty="0" smtClean="0"/>
              <a:t> societies value conformity, uniformity, and cooperation</a:t>
            </a:r>
          </a:p>
          <a:p>
            <a:r>
              <a:rPr lang="en-CA" b="1" u="sng" dirty="0" smtClean="0"/>
              <a:t>Individualist</a:t>
            </a:r>
            <a:r>
              <a:rPr lang="en-CA" dirty="0" smtClean="0"/>
              <a:t> societies are guided by rights and freedoms, and personal goals</a:t>
            </a:r>
            <a:endParaRPr lang="en-CA" b="1" u="sng" dirty="0" smtClean="0"/>
          </a:p>
          <a:p>
            <a:pPr lvl="1"/>
            <a:r>
              <a:rPr lang="en-CA" dirty="0" smtClean="0"/>
              <a:t>more tolerant of variability and change</a:t>
            </a:r>
          </a:p>
        </p:txBody>
      </p:sp>
    </p:spTree>
    <p:extLst>
      <p:ext uri="{BB962C8B-B14F-4D97-AF65-F5344CB8AC3E}">
        <p14:creationId xmlns:p14="http://schemas.microsoft.com/office/powerpoint/2010/main" val="1026237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Wide-reaching implications on institutions, customs, values</a:t>
            </a:r>
          </a:p>
          <a:p>
            <a:r>
              <a:rPr lang="en-CA" dirty="0" smtClean="0"/>
              <a:t>The single most important mechanism driving progress (</a:t>
            </a:r>
            <a:r>
              <a:rPr lang="en-CA" dirty="0" err="1" smtClean="0"/>
              <a:t>Ogburn</a:t>
            </a:r>
            <a:r>
              <a:rPr lang="en-CA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3307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Theories of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u="sng" dirty="0" smtClean="0"/>
              <a:t>EVOLUTIONARY THEORY</a:t>
            </a:r>
          </a:p>
          <a:p>
            <a:pPr lvl="1"/>
            <a:r>
              <a:rPr lang="en-CA" dirty="0" smtClean="0"/>
              <a:t>Societies evolve from simple to complex</a:t>
            </a:r>
          </a:p>
          <a:p>
            <a:pPr lvl="1"/>
            <a:r>
              <a:rPr lang="en-CA" dirty="0" smtClean="0"/>
              <a:t>Progress is measured by society’s ability to improve conditions and innovate</a:t>
            </a:r>
          </a:p>
          <a:p>
            <a:r>
              <a:rPr lang="en-CA" b="1" u="sng" dirty="0" smtClean="0"/>
              <a:t>CYCLICAL THEORY</a:t>
            </a:r>
          </a:p>
          <a:p>
            <a:pPr lvl="1"/>
            <a:r>
              <a:rPr lang="en-CA" dirty="0" smtClean="0"/>
              <a:t>Change in society is like the change of the seasons</a:t>
            </a:r>
          </a:p>
          <a:p>
            <a:pPr lvl="1"/>
            <a:r>
              <a:rPr lang="en-CA" dirty="0" smtClean="0"/>
              <a:t>Each season has distinct features and conditions</a:t>
            </a:r>
          </a:p>
          <a:p>
            <a:pPr lvl="1"/>
            <a:r>
              <a:rPr lang="en-CA" dirty="0" smtClean="0"/>
              <a:t>Traditions, beliefs, values come into fashion and fall out of favour in cycles</a:t>
            </a:r>
          </a:p>
        </p:txBody>
      </p:sp>
    </p:spTree>
    <p:extLst>
      <p:ext uri="{BB962C8B-B14F-4D97-AF65-F5344CB8AC3E}">
        <p14:creationId xmlns:p14="http://schemas.microsoft.com/office/powerpoint/2010/main" val="4274359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THEORIES OF CHANGE,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b="1" u="sng" dirty="0" smtClean="0"/>
              <a:t>CHALLENGE AND RESPONSE THEORY – (ARNOLD TOYNBEE)</a:t>
            </a:r>
          </a:p>
          <a:p>
            <a:pPr lvl="1"/>
            <a:r>
              <a:rPr lang="en-CA" dirty="0" smtClean="0"/>
              <a:t>The ability to respond to internal and external forces and respond successfully determines a society’s fate</a:t>
            </a:r>
          </a:p>
          <a:p>
            <a:pPr lvl="1"/>
            <a:r>
              <a:rPr lang="en-CA" dirty="0" smtClean="0"/>
              <a:t>Civilizations are careful not to repeat the past mistakes of others</a:t>
            </a:r>
          </a:p>
          <a:p>
            <a:r>
              <a:rPr lang="en-CA" b="1" u="sng" dirty="0" smtClean="0"/>
              <a:t>FUNCTIONALIST THEORY OF CHANGE (COMTE)</a:t>
            </a:r>
            <a:endParaRPr lang="en-CA" dirty="0" smtClean="0"/>
          </a:p>
          <a:p>
            <a:pPr lvl="1"/>
            <a:r>
              <a:rPr lang="en-CA" dirty="0" smtClean="0"/>
              <a:t>Interested in how society maintains stability and social order in the face of many forces that drive change</a:t>
            </a:r>
          </a:p>
          <a:p>
            <a:pPr lvl="1"/>
            <a:r>
              <a:rPr lang="en-CA" dirty="0" smtClean="0"/>
              <a:t>Looks at cultural patterns and traditions that contribute to stability</a:t>
            </a:r>
          </a:p>
          <a:p>
            <a:pPr lvl="1"/>
            <a:r>
              <a:rPr lang="en-CA" dirty="0" smtClean="0"/>
              <a:t>Society is affected by institutions – family, education, economic</a:t>
            </a:r>
          </a:p>
          <a:p>
            <a:pPr lvl="2"/>
            <a:r>
              <a:rPr lang="en-CA" dirty="0" smtClean="0"/>
              <a:t>Generates new norms, roles, expectations</a:t>
            </a:r>
          </a:p>
        </p:txBody>
      </p:sp>
    </p:spTree>
    <p:extLst>
      <p:ext uri="{BB962C8B-B14F-4D97-AF65-F5344CB8AC3E}">
        <p14:creationId xmlns:p14="http://schemas.microsoft.com/office/powerpoint/2010/main" val="298303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u="sng" dirty="0" smtClean="0"/>
              <a:t>CONFLICT THEORY OF CHANGE</a:t>
            </a:r>
          </a:p>
          <a:p>
            <a:pPr lvl="1"/>
            <a:r>
              <a:rPr lang="en-CA" dirty="0" smtClean="0"/>
              <a:t>Concerned with the inequities that plague societies</a:t>
            </a:r>
          </a:p>
          <a:p>
            <a:pPr lvl="1"/>
            <a:r>
              <a:rPr lang="en-CA" dirty="0" smtClean="0"/>
              <a:t>Marxism</a:t>
            </a:r>
          </a:p>
          <a:p>
            <a:pPr lvl="1"/>
            <a:r>
              <a:rPr lang="en-CA" dirty="0" smtClean="0"/>
              <a:t>Groups with opposing interests are in conflict – </a:t>
            </a:r>
            <a:r>
              <a:rPr lang="en-CA" dirty="0" err="1" smtClean="0"/>
              <a:t>ie</a:t>
            </a:r>
            <a:r>
              <a:rPr lang="en-CA" dirty="0" smtClean="0"/>
              <a:t>. Rich vs. poor</a:t>
            </a:r>
          </a:p>
          <a:p>
            <a:pPr lvl="1"/>
            <a:r>
              <a:rPr lang="en-CA" dirty="0" smtClean="0"/>
              <a:t>Society is subjected to constant change causing constant disorganization and conflict</a:t>
            </a:r>
          </a:p>
          <a:p>
            <a:pPr lvl="1"/>
            <a:r>
              <a:rPr lang="en-CA" dirty="0" smtClean="0"/>
              <a:t>Strain between the </a:t>
            </a:r>
            <a:r>
              <a:rPr lang="en-CA" b="1" u="sng" dirty="0" smtClean="0"/>
              <a:t>command class</a:t>
            </a:r>
            <a:r>
              <a:rPr lang="en-CA" dirty="0" smtClean="0"/>
              <a:t> and the </a:t>
            </a:r>
            <a:r>
              <a:rPr lang="en-CA" b="1" u="sng" smtClean="0"/>
              <a:t>obey class</a:t>
            </a:r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52032639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</TotalTime>
  <Words>352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Slice</vt:lpstr>
      <vt:lpstr>EXTERNAL FACTORS INFLUENCING CHANGE</vt:lpstr>
      <vt:lpstr>PHYSICAL ENVIRONMENT</vt:lpstr>
      <vt:lpstr>POPULATION CHANGES</vt:lpstr>
      <vt:lpstr>proximity</vt:lpstr>
      <vt:lpstr>Social environment, culture, social values</vt:lpstr>
      <vt:lpstr>technology</vt:lpstr>
      <vt:lpstr>Theories of change</vt:lpstr>
      <vt:lpstr>THEORIES OF CHANGE, CONT’D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FACTORS INFLUENCING CHANGE</dc:title>
  <dc:creator>Virdo, Paul</dc:creator>
  <cp:lastModifiedBy>Virdo, Paul</cp:lastModifiedBy>
  <cp:revision>3</cp:revision>
  <dcterms:created xsi:type="dcterms:W3CDTF">2015-05-15T16:09:26Z</dcterms:created>
  <dcterms:modified xsi:type="dcterms:W3CDTF">2015-05-15T16:46:22Z</dcterms:modified>
</cp:coreProperties>
</file>